
<file path=[Content_Types].xml><?xml version="1.0" encoding="utf-8"?>
<Types xmlns="http://schemas.openxmlformats.org/package/2006/content-types">
  <Default Extension="png" ContentType="image/png"/>
  <Default Extension="tmp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58" r:id="rId1"/>
  </p:sldMasterIdLst>
  <p:notesMasterIdLst>
    <p:notesMasterId r:id="rId96"/>
  </p:notesMasterIdLst>
  <p:handoutMasterIdLst>
    <p:handoutMasterId r:id="rId97"/>
  </p:handoutMasterIdLst>
  <p:sldIdLst>
    <p:sldId id="270" r:id="rId2"/>
    <p:sldId id="362" r:id="rId3"/>
    <p:sldId id="267" r:id="rId4"/>
    <p:sldId id="271" r:id="rId5"/>
    <p:sldId id="272" r:id="rId6"/>
    <p:sldId id="269" r:id="rId7"/>
    <p:sldId id="273" r:id="rId8"/>
    <p:sldId id="274" r:id="rId9"/>
    <p:sldId id="276" r:id="rId10"/>
    <p:sldId id="275" r:id="rId11"/>
    <p:sldId id="277" r:id="rId12"/>
    <p:sldId id="279" r:id="rId13"/>
    <p:sldId id="280" r:id="rId14"/>
    <p:sldId id="281" r:id="rId15"/>
    <p:sldId id="278" r:id="rId16"/>
    <p:sldId id="365" r:id="rId17"/>
    <p:sldId id="283" r:id="rId18"/>
    <p:sldId id="284" r:id="rId19"/>
    <p:sldId id="285" r:id="rId20"/>
    <p:sldId id="286" r:id="rId21"/>
    <p:sldId id="287" r:id="rId22"/>
    <p:sldId id="306" r:id="rId23"/>
    <p:sldId id="288" r:id="rId24"/>
    <p:sldId id="289" r:id="rId25"/>
    <p:sldId id="290" r:id="rId26"/>
    <p:sldId id="291" r:id="rId27"/>
    <p:sldId id="292" r:id="rId28"/>
    <p:sldId id="294" r:id="rId29"/>
    <p:sldId id="295" r:id="rId30"/>
    <p:sldId id="293" r:id="rId31"/>
    <p:sldId id="296" r:id="rId32"/>
    <p:sldId id="297" r:id="rId33"/>
    <p:sldId id="298" r:id="rId34"/>
    <p:sldId id="299" r:id="rId35"/>
    <p:sldId id="300" r:id="rId36"/>
    <p:sldId id="301" r:id="rId37"/>
    <p:sldId id="302" r:id="rId38"/>
    <p:sldId id="303" r:id="rId39"/>
    <p:sldId id="305" r:id="rId40"/>
    <p:sldId id="354" r:id="rId41"/>
    <p:sldId id="304" r:id="rId42"/>
    <p:sldId id="307" r:id="rId43"/>
    <p:sldId id="308" r:id="rId44"/>
    <p:sldId id="310" r:id="rId45"/>
    <p:sldId id="309" r:id="rId46"/>
    <p:sldId id="311" r:id="rId47"/>
    <p:sldId id="312" r:id="rId48"/>
    <p:sldId id="325" r:id="rId49"/>
    <p:sldId id="327" r:id="rId50"/>
    <p:sldId id="313" r:id="rId51"/>
    <p:sldId id="329" r:id="rId52"/>
    <p:sldId id="330" r:id="rId53"/>
    <p:sldId id="331" r:id="rId54"/>
    <p:sldId id="332" r:id="rId55"/>
    <p:sldId id="314" r:id="rId56"/>
    <p:sldId id="333" r:id="rId57"/>
    <p:sldId id="324" r:id="rId58"/>
    <p:sldId id="334" r:id="rId59"/>
    <p:sldId id="335" r:id="rId60"/>
    <p:sldId id="315" r:id="rId61"/>
    <p:sldId id="355" r:id="rId62"/>
    <p:sldId id="316" r:id="rId63"/>
    <p:sldId id="337" r:id="rId64"/>
    <p:sldId id="317" r:id="rId65"/>
    <p:sldId id="339" r:id="rId66"/>
    <p:sldId id="340" r:id="rId67"/>
    <p:sldId id="341" r:id="rId68"/>
    <p:sldId id="318" r:id="rId69"/>
    <p:sldId id="321" r:id="rId70"/>
    <p:sldId id="342" r:id="rId71"/>
    <p:sldId id="343" r:id="rId72"/>
    <p:sldId id="323" r:id="rId73"/>
    <p:sldId id="346" r:id="rId74"/>
    <p:sldId id="363" r:id="rId75"/>
    <p:sldId id="320" r:id="rId76"/>
    <p:sldId id="345" r:id="rId77"/>
    <p:sldId id="344" r:id="rId78"/>
    <p:sldId id="322" r:id="rId79"/>
    <p:sldId id="356" r:id="rId80"/>
    <p:sldId id="328" r:id="rId81"/>
    <p:sldId id="347" r:id="rId82"/>
    <p:sldId id="348" r:id="rId83"/>
    <p:sldId id="350" r:id="rId84"/>
    <p:sldId id="349" r:id="rId85"/>
    <p:sldId id="351" r:id="rId86"/>
    <p:sldId id="352" r:id="rId87"/>
    <p:sldId id="326" r:id="rId88"/>
    <p:sldId id="364" r:id="rId89"/>
    <p:sldId id="353" r:id="rId90"/>
    <p:sldId id="361" r:id="rId91"/>
    <p:sldId id="357" r:id="rId92"/>
    <p:sldId id="358" r:id="rId93"/>
    <p:sldId id="359" r:id="rId94"/>
    <p:sldId id="360" r:id="rId9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30">
          <p15:clr>
            <a:srgbClr val="A4A3A4"/>
          </p15:clr>
        </p15:guide>
        <p15:guide id="2" orient="horz" pos="3975">
          <p15:clr>
            <a:srgbClr val="A4A3A4"/>
          </p15:clr>
        </p15:guide>
        <p15:guide id="3" orient="horz" pos="935">
          <p15:clr>
            <a:srgbClr val="A4A3A4"/>
          </p15:clr>
        </p15:guide>
        <p15:guide id="4" orient="horz" pos="390">
          <p15:clr>
            <a:srgbClr val="A4A3A4"/>
          </p15:clr>
        </p15:guide>
        <p15:guide id="5" pos="368">
          <p15:clr>
            <a:srgbClr val="A4A3A4"/>
          </p15:clr>
        </p15:guide>
        <p15:guide id="6" pos="539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0930" autoAdjust="0"/>
  </p:normalViewPr>
  <p:slideViewPr>
    <p:cSldViewPr snapToGrid="0" snapToObjects="1" showGuides="1">
      <p:cViewPr varScale="1">
        <p:scale>
          <a:sx n="93" d="100"/>
          <a:sy n="93" d="100"/>
        </p:scale>
        <p:origin x="2106" y="84"/>
      </p:cViewPr>
      <p:guideLst>
        <p:guide orient="horz" pos="1030"/>
        <p:guide orient="horz" pos="3975"/>
        <p:guide orient="horz" pos="935"/>
        <p:guide orient="horz" pos="390"/>
        <p:guide pos="368"/>
        <p:guide pos="539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122" d="100"/>
          <a:sy n="122" d="100"/>
        </p:scale>
        <p:origin x="4914" y="10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97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viewProps" Target="viewProps.xml"/><Relationship Id="rId10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Pladsholder til dato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8F9E11-F642-4BF2-B4DC-AF7D35EA7551}" type="datetimeFigureOut">
              <a:rPr lang="en-GB" smtClean="0"/>
              <a:t>24/01/2017</a:t>
            </a:fld>
            <a:endParaRPr lang="en-GB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A371A3-64EC-4735-8565-D99D7827967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92714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72A38B-F9FA-4036-A084-652409E98F08}" type="datetimeFigureOut">
              <a:rPr lang="en-GB" smtClean="0"/>
              <a:t>24/01/2017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436F85-577F-4A92-A47F-D540A2BCC8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8091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96151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20619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12807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00596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83515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36117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Let’s see an example of how to collect data by</a:t>
            </a:r>
            <a:r>
              <a:rPr lang="en-US" baseline="0" dirty="0" smtClean="0"/>
              <a:t> looking at the anatomy of EUR-Lex. So here is a search results by searching for </a:t>
            </a:r>
            <a:r>
              <a:rPr lang="en-US" baseline="0" dirty="0" err="1" smtClean="0"/>
              <a:t>Kadi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The address is a critical part for reasons we will see in a few moments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19288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20477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19311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698821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85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635540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414554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72366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73928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714963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952770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how it looks from the behind what you actually get to see in Chrome. I enabled</a:t>
            </a:r>
            <a:r>
              <a:rPr lang="en-US" baseline="0" dirty="0" smtClean="0"/>
              <a:t> the developer tools and inspected the content of the results page. What we see is the HTML commands that surround the CELEX number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729558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85238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050291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298336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We obviously</a:t>
            </a:r>
            <a:r>
              <a:rPr lang="en-GB" baseline="0" dirty="0" smtClean="0"/>
              <a:t> get some extra information beyond what we want e.g. “CELEX number” string, however this can be cleaned even in Word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12615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858198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264433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56995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site has the advantage that everything</a:t>
            </a:r>
            <a:r>
              <a:rPr lang="en-US" baseline="0" dirty="0" smtClean="0"/>
              <a:t> is in one table thus we can copy it easily with the </a:t>
            </a:r>
            <a:r>
              <a:rPr lang="en-US" baseline="0" dirty="0" err="1" smtClean="0"/>
              <a:t>Copytables</a:t>
            </a:r>
            <a:r>
              <a:rPr lang="en-US" baseline="0" dirty="0" smtClean="0"/>
              <a:t> Chrome extension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254972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818274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874495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802809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177136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090312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Whenever we download a file</a:t>
            </a:r>
            <a:r>
              <a:rPr lang="en-US" baseline="0" dirty="0" smtClean="0"/>
              <a:t> either semi-automatically or through a script we need to make sure the filenames have some correspondence to the other data.</a:t>
            </a:r>
          </a:p>
          <a:p>
            <a:endParaRPr lang="en-US" baseline="0" dirty="0" smtClean="0"/>
          </a:p>
          <a:p>
            <a:r>
              <a:rPr lang="en-US" baseline="0" dirty="0" smtClean="0"/>
              <a:t>It is usually a good idea to use an id for the filename</a:t>
            </a:r>
          </a:p>
          <a:p>
            <a:endParaRPr lang="en-US" baseline="0" dirty="0" smtClean="0"/>
          </a:p>
          <a:p>
            <a:r>
              <a:rPr lang="en-US" baseline="0" dirty="0" smtClean="0"/>
              <a:t>With many versions for the same judgment or chamber/grand chamber there might be name collisions. Resolve either by suffix or by directory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183830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85593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14728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62228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709792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466888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889421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411894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Doctrine</a:t>
            </a:r>
            <a:r>
              <a:rPr lang="en-US" baseline="0" dirty="0" smtClean="0"/>
              <a:t> examples:</a:t>
            </a:r>
          </a:p>
          <a:p>
            <a:endParaRPr lang="en-US" baseline="0" dirty="0" smtClean="0"/>
          </a:p>
          <a:p>
            <a:r>
              <a:rPr lang="en-US" baseline="0" dirty="0" smtClean="0"/>
              <a:t>Margin of appreciation</a:t>
            </a:r>
          </a:p>
          <a:p>
            <a:r>
              <a:rPr lang="en-US" baseline="0" dirty="0" smtClean="0"/>
              <a:t>Supremacy</a:t>
            </a:r>
          </a:p>
          <a:p>
            <a:r>
              <a:rPr lang="en-US" baseline="0" smtClean="0"/>
              <a:t>Direct effect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45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137426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46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705376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455213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48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223512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03492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751078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50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846485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 smtClean="0"/>
              <a:t>Right Table has </a:t>
            </a:r>
            <a:r>
              <a:rPr lang="sv-SE" dirty="0" err="1" smtClean="0"/>
              <a:t>observed</a:t>
            </a:r>
            <a:r>
              <a:rPr lang="sv-SE" dirty="0" smtClean="0"/>
              <a:t> </a:t>
            </a:r>
            <a:r>
              <a:rPr lang="sv-SE" dirty="0" err="1" smtClean="0"/>
              <a:t>appearances</a:t>
            </a:r>
            <a:r>
              <a:rPr lang="sv-SE" dirty="0" smtClean="0"/>
              <a:t> </a:t>
            </a:r>
          </a:p>
          <a:p>
            <a:r>
              <a:rPr lang="sv-SE" dirty="0" smtClean="0"/>
              <a:t>O11</a:t>
            </a:r>
            <a:r>
              <a:rPr lang="sv-SE" baseline="0" dirty="0" smtClean="0"/>
              <a:t> </a:t>
            </a:r>
            <a:r>
              <a:rPr lang="sv-SE" baseline="0" dirty="0" err="1" smtClean="0"/>
              <a:t>number</a:t>
            </a:r>
            <a:r>
              <a:rPr lang="sv-SE" baseline="0" dirty="0" smtClean="0"/>
              <a:t> </a:t>
            </a:r>
            <a:r>
              <a:rPr lang="sv-SE" baseline="0" dirty="0" err="1" smtClean="0"/>
              <a:t>of</a:t>
            </a:r>
            <a:r>
              <a:rPr lang="sv-SE" baseline="0" dirty="0" smtClean="0"/>
              <a:t> common </a:t>
            </a:r>
            <a:r>
              <a:rPr lang="sv-SE" baseline="0" dirty="0" err="1" smtClean="0"/>
              <a:t>appearances</a:t>
            </a:r>
            <a:r>
              <a:rPr lang="sv-SE" baseline="0" dirty="0" smtClean="0"/>
              <a:t>, O12 </a:t>
            </a:r>
            <a:r>
              <a:rPr lang="sv-SE" baseline="0" dirty="0" err="1" smtClean="0"/>
              <a:t>appearances</a:t>
            </a:r>
            <a:r>
              <a:rPr lang="sv-SE" baseline="0" dirty="0" smtClean="0"/>
              <a:t> </a:t>
            </a:r>
            <a:r>
              <a:rPr lang="sv-SE" baseline="0" dirty="0" err="1" smtClean="0"/>
              <a:t>of</a:t>
            </a:r>
            <a:r>
              <a:rPr lang="sv-SE" baseline="0" dirty="0" smtClean="0"/>
              <a:t> u </a:t>
            </a:r>
            <a:r>
              <a:rPr lang="sv-SE" baseline="0" dirty="0" err="1" smtClean="0"/>
              <a:t>without</a:t>
            </a:r>
            <a:r>
              <a:rPr lang="sv-SE" baseline="0" dirty="0" smtClean="0"/>
              <a:t> v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v-SE" baseline="0" dirty="0" smtClean="0"/>
              <a:t>O21 </a:t>
            </a:r>
            <a:r>
              <a:rPr lang="sv-SE" baseline="0" dirty="0" err="1" smtClean="0"/>
              <a:t>appearances</a:t>
            </a:r>
            <a:r>
              <a:rPr lang="sv-SE" baseline="0" dirty="0" smtClean="0"/>
              <a:t> </a:t>
            </a:r>
            <a:r>
              <a:rPr lang="sv-SE" baseline="0" dirty="0" err="1" smtClean="0"/>
              <a:t>of</a:t>
            </a:r>
            <a:r>
              <a:rPr lang="sv-SE" baseline="0" dirty="0" smtClean="0"/>
              <a:t> v </a:t>
            </a:r>
            <a:r>
              <a:rPr lang="sv-SE" baseline="0" dirty="0" err="1" smtClean="0"/>
              <a:t>without</a:t>
            </a:r>
            <a:r>
              <a:rPr lang="sv-SE" baseline="0" dirty="0" smtClean="0"/>
              <a:t> u, O22 </a:t>
            </a:r>
            <a:r>
              <a:rPr lang="sv-SE" baseline="0" dirty="0" err="1" smtClean="0"/>
              <a:t>appearances</a:t>
            </a:r>
            <a:r>
              <a:rPr lang="sv-SE" baseline="0" dirty="0" smtClean="0"/>
              <a:t> </a:t>
            </a:r>
            <a:r>
              <a:rPr lang="sv-SE" baseline="0" dirty="0" err="1" smtClean="0"/>
              <a:t>of</a:t>
            </a:r>
            <a:r>
              <a:rPr lang="sv-SE" baseline="0" dirty="0" smtClean="0"/>
              <a:t> </a:t>
            </a:r>
            <a:r>
              <a:rPr lang="sv-SE" baseline="0" dirty="0" err="1" smtClean="0"/>
              <a:t>other</a:t>
            </a:r>
            <a:r>
              <a:rPr lang="sv-SE" baseline="0" dirty="0" smtClean="0"/>
              <a:t> </a:t>
            </a:r>
            <a:r>
              <a:rPr lang="sv-SE" baseline="0" dirty="0" err="1" smtClean="0"/>
              <a:t>words</a:t>
            </a:r>
            <a:endParaRPr lang="sv-SE" baseline="0" dirty="0" smtClean="0"/>
          </a:p>
          <a:p>
            <a:endParaRPr lang="sv-SE" dirty="0" smtClean="0"/>
          </a:p>
          <a:p>
            <a:r>
              <a:rPr lang="sv-SE" dirty="0" err="1" smtClean="0"/>
              <a:t>Left</a:t>
            </a:r>
            <a:r>
              <a:rPr lang="sv-SE" dirty="0" smtClean="0"/>
              <a:t> table</a:t>
            </a:r>
            <a:r>
              <a:rPr lang="sv-SE" baseline="0" dirty="0" smtClean="0"/>
              <a:t> the </a:t>
            </a:r>
            <a:r>
              <a:rPr lang="sv-SE" baseline="0" dirty="0" err="1" smtClean="0"/>
              <a:t>expeced</a:t>
            </a:r>
            <a:r>
              <a:rPr lang="sv-SE" baseline="0" dirty="0" smtClean="0"/>
              <a:t> </a:t>
            </a:r>
            <a:r>
              <a:rPr lang="sv-SE" baseline="0" dirty="0" err="1" smtClean="0"/>
              <a:t>appearances</a:t>
            </a:r>
            <a:endParaRPr lang="sv-SE" baseline="0" dirty="0" smtClean="0"/>
          </a:p>
          <a:p>
            <a:endParaRPr lang="sv-SE" baseline="0" dirty="0" smtClean="0"/>
          </a:p>
          <a:p>
            <a:r>
              <a:rPr lang="sv-SE" baseline="0" dirty="0" smtClean="0"/>
              <a:t>The </a:t>
            </a:r>
            <a:r>
              <a:rPr lang="sv-SE" b="1" baseline="0" dirty="0" err="1" smtClean="0"/>
              <a:t>statistical</a:t>
            </a:r>
            <a:r>
              <a:rPr lang="sv-SE" b="1" baseline="0" dirty="0" smtClean="0"/>
              <a:t> </a:t>
            </a:r>
            <a:r>
              <a:rPr lang="sv-SE" b="1" baseline="0" dirty="0" err="1" smtClean="0"/>
              <a:t>importance</a:t>
            </a:r>
            <a:r>
              <a:rPr lang="sv-SE" b="1" baseline="0" dirty="0" smtClean="0"/>
              <a:t> </a:t>
            </a:r>
            <a:r>
              <a:rPr lang="sv-SE" b="0" baseline="0" dirty="0" err="1" smtClean="0"/>
              <a:t>measures</a:t>
            </a:r>
            <a:r>
              <a:rPr lang="sv-SE" b="0" baseline="0" dirty="0" smtClean="0"/>
              <a:t> show the </a:t>
            </a:r>
            <a:r>
              <a:rPr lang="sv-SE" b="0" baseline="0" dirty="0" err="1" smtClean="0"/>
              <a:t>statistical</a:t>
            </a:r>
            <a:r>
              <a:rPr lang="sv-SE" b="0" baseline="0" dirty="0" smtClean="0"/>
              <a:t> </a:t>
            </a:r>
            <a:r>
              <a:rPr lang="sv-SE" b="0" baseline="0" dirty="0" err="1" smtClean="0"/>
              <a:t>strength</a:t>
            </a:r>
            <a:r>
              <a:rPr lang="sv-SE" b="0" baseline="0" dirty="0" smtClean="0"/>
              <a:t> </a:t>
            </a:r>
            <a:r>
              <a:rPr lang="sv-SE" b="0" baseline="0" dirty="0" err="1" smtClean="0"/>
              <a:t>of</a:t>
            </a:r>
            <a:r>
              <a:rPr lang="sv-SE" b="0" baseline="0" dirty="0" smtClean="0"/>
              <a:t> </a:t>
            </a:r>
            <a:r>
              <a:rPr lang="sv-SE" b="0" baseline="0" dirty="0" err="1" smtClean="0"/>
              <a:t>those</a:t>
            </a:r>
            <a:r>
              <a:rPr lang="sv-SE" b="0" baseline="0" dirty="0" smtClean="0"/>
              <a:t> </a:t>
            </a:r>
            <a:r>
              <a:rPr lang="sv-SE" b="0" baseline="0" dirty="0" err="1" smtClean="0"/>
              <a:t>collocation</a:t>
            </a:r>
            <a:r>
              <a:rPr lang="sv-SE" b="0" baseline="0" dirty="0" smtClean="0"/>
              <a:t>. </a:t>
            </a:r>
            <a:r>
              <a:rPr lang="sv-SE" b="0" baseline="0" dirty="0" err="1" smtClean="0"/>
              <a:t>You</a:t>
            </a:r>
            <a:r>
              <a:rPr lang="sv-SE" b="0" baseline="0" dirty="0" smtClean="0"/>
              <a:t> </a:t>
            </a:r>
            <a:r>
              <a:rPr lang="sv-SE" b="0" baseline="0" dirty="0" err="1" smtClean="0"/>
              <a:t>can</a:t>
            </a:r>
            <a:r>
              <a:rPr lang="sv-SE" b="0" baseline="0" dirty="0" smtClean="0"/>
              <a:t> </a:t>
            </a:r>
            <a:r>
              <a:rPr lang="sv-SE" b="0" baseline="0" dirty="0" err="1" smtClean="0"/>
              <a:t>find</a:t>
            </a:r>
            <a:r>
              <a:rPr lang="sv-SE" b="0" baseline="0" dirty="0" smtClean="0"/>
              <a:t> </a:t>
            </a:r>
            <a:r>
              <a:rPr lang="sv-SE" b="0" baseline="0" dirty="0" err="1" smtClean="0"/>
              <a:t>more</a:t>
            </a:r>
            <a:r>
              <a:rPr lang="sv-SE" b="0" baseline="0" dirty="0" smtClean="0"/>
              <a:t> </a:t>
            </a:r>
            <a:r>
              <a:rPr lang="sv-SE" b="0" baseline="0" dirty="0" err="1" smtClean="0"/>
              <a:t>details</a:t>
            </a:r>
            <a:r>
              <a:rPr lang="sv-SE" b="0" baseline="0" dirty="0" smtClean="0"/>
              <a:t> in </a:t>
            </a:r>
            <a:r>
              <a:rPr lang="sv-SE" b="0" baseline="0" dirty="0" err="1" smtClean="0"/>
              <a:t>statistical</a:t>
            </a:r>
            <a:r>
              <a:rPr lang="sv-SE" b="0" baseline="0" dirty="0" smtClean="0"/>
              <a:t> </a:t>
            </a:r>
            <a:r>
              <a:rPr lang="sv-SE" b="0" baseline="0" dirty="0" err="1" smtClean="0"/>
              <a:t>hypothesis</a:t>
            </a:r>
            <a:r>
              <a:rPr lang="sv-SE" b="0" baseline="0" dirty="0" smtClean="0"/>
              <a:t> </a:t>
            </a:r>
            <a:r>
              <a:rPr lang="sv-SE" b="0" baseline="0" dirty="0" err="1" smtClean="0"/>
              <a:t>testing</a:t>
            </a:r>
            <a:r>
              <a:rPr lang="sv-SE" b="0" baseline="0" dirty="0" smtClean="0"/>
              <a:t>.</a:t>
            </a:r>
          </a:p>
          <a:p>
            <a:endParaRPr lang="sv-SE" dirty="0" smtClean="0"/>
          </a:p>
          <a:p>
            <a:r>
              <a:rPr lang="sv-SE" dirty="0" smtClean="0"/>
              <a:t>A note on the </a:t>
            </a:r>
            <a:r>
              <a:rPr lang="sv-SE" dirty="0" err="1" smtClean="0"/>
              <a:t>measures</a:t>
            </a:r>
            <a:r>
              <a:rPr lang="sv-SE" dirty="0" smtClean="0"/>
              <a:t>:</a:t>
            </a:r>
            <a:r>
              <a:rPr lang="sv-SE" baseline="0" dirty="0" smtClean="0"/>
              <a:t> </a:t>
            </a:r>
          </a:p>
          <a:p>
            <a:r>
              <a:rPr lang="sv-SE" baseline="0" dirty="0" smtClean="0"/>
              <a:t>T-score and Chi-</a:t>
            </a:r>
            <a:r>
              <a:rPr lang="sv-SE" baseline="0" dirty="0" err="1" smtClean="0"/>
              <a:t>square</a:t>
            </a:r>
            <a:r>
              <a:rPr lang="sv-SE" baseline="0" dirty="0" smtClean="0"/>
              <a:t> </a:t>
            </a:r>
            <a:r>
              <a:rPr lang="sv-SE" baseline="0" dirty="0" err="1" smtClean="0"/>
              <a:t>measure</a:t>
            </a:r>
            <a:r>
              <a:rPr lang="sv-SE" baseline="0" dirty="0" smtClean="0"/>
              <a:t> </a:t>
            </a:r>
            <a:r>
              <a:rPr lang="sv-SE" baseline="0" dirty="0" err="1" smtClean="0"/>
              <a:t>generally</a:t>
            </a:r>
            <a:r>
              <a:rPr lang="sv-SE" baseline="0" dirty="0" smtClean="0"/>
              <a:t> the </a:t>
            </a:r>
            <a:r>
              <a:rPr lang="sv-SE" baseline="0" dirty="0" err="1" smtClean="0"/>
              <a:t>statistical</a:t>
            </a:r>
            <a:r>
              <a:rPr lang="sv-SE" baseline="0" dirty="0" smtClean="0"/>
              <a:t> </a:t>
            </a:r>
            <a:r>
              <a:rPr lang="sv-SE" baseline="0" dirty="0" err="1" smtClean="0"/>
              <a:t>importance</a:t>
            </a:r>
            <a:r>
              <a:rPr lang="sv-SE" baseline="0" dirty="0" smtClean="0"/>
              <a:t> </a:t>
            </a:r>
            <a:r>
              <a:rPr lang="sv-SE" baseline="0" dirty="0" err="1" smtClean="0"/>
              <a:t>of</a:t>
            </a:r>
            <a:r>
              <a:rPr lang="sv-SE" baseline="0" dirty="0" smtClean="0"/>
              <a:t> a </a:t>
            </a:r>
            <a:r>
              <a:rPr lang="sv-SE" baseline="0" dirty="0" err="1" smtClean="0"/>
              <a:t>collocation</a:t>
            </a:r>
            <a:r>
              <a:rPr lang="sv-SE" baseline="0" dirty="0" smtClean="0"/>
              <a:t>. The </a:t>
            </a:r>
            <a:r>
              <a:rPr lang="sv-SE" baseline="0" dirty="0" err="1" smtClean="0"/>
              <a:t>critical</a:t>
            </a:r>
            <a:r>
              <a:rPr lang="sv-SE" baseline="0" dirty="0" smtClean="0"/>
              <a:t> </a:t>
            </a:r>
            <a:r>
              <a:rPr lang="sv-SE" baseline="0" dirty="0" err="1" smtClean="0"/>
              <a:t>value</a:t>
            </a:r>
            <a:r>
              <a:rPr lang="sv-SE" baseline="0" dirty="0" smtClean="0"/>
              <a:t> for chi-</a:t>
            </a:r>
            <a:r>
              <a:rPr lang="sv-SE" baseline="0" dirty="0" err="1" smtClean="0"/>
              <a:t>square</a:t>
            </a:r>
            <a:r>
              <a:rPr lang="sv-SE" baseline="0" dirty="0" smtClean="0"/>
              <a:t> is 3.8 for p=0.05. The </a:t>
            </a:r>
            <a:r>
              <a:rPr lang="sv-SE" baseline="0" dirty="0" err="1" smtClean="0"/>
              <a:t>critical</a:t>
            </a:r>
            <a:r>
              <a:rPr lang="sv-SE" baseline="0" dirty="0" smtClean="0"/>
              <a:t> </a:t>
            </a:r>
            <a:r>
              <a:rPr lang="sv-SE" baseline="0" dirty="0" err="1" smtClean="0"/>
              <a:t>value</a:t>
            </a:r>
            <a:r>
              <a:rPr lang="sv-SE" baseline="0" dirty="0" smtClean="0"/>
              <a:t> for t is 2.5</a:t>
            </a:r>
          </a:p>
          <a:p>
            <a:r>
              <a:rPr lang="sv-SE" baseline="0" dirty="0" smtClean="0"/>
              <a:t>MI score is </a:t>
            </a:r>
            <a:r>
              <a:rPr lang="sv-SE" baseline="0" dirty="0" err="1" smtClean="0"/>
              <a:t>more</a:t>
            </a:r>
            <a:r>
              <a:rPr lang="sv-SE" baseline="0" dirty="0" smtClean="0"/>
              <a:t> </a:t>
            </a:r>
            <a:r>
              <a:rPr lang="sv-SE" baseline="0" dirty="0" err="1" smtClean="0"/>
              <a:t>about</a:t>
            </a:r>
            <a:r>
              <a:rPr lang="sv-SE" baseline="0" dirty="0" smtClean="0"/>
              <a:t> </a:t>
            </a:r>
            <a:r>
              <a:rPr lang="sv-SE" baseline="0" dirty="0" err="1" smtClean="0"/>
              <a:t>how</a:t>
            </a:r>
            <a:r>
              <a:rPr lang="sv-SE" baseline="0" dirty="0" smtClean="0"/>
              <a:t> </a:t>
            </a:r>
            <a:r>
              <a:rPr lang="sv-SE" baseline="0" dirty="0" err="1" smtClean="0"/>
              <a:t>exclusive</a:t>
            </a:r>
            <a:r>
              <a:rPr lang="sv-SE" baseline="0" dirty="0" smtClean="0"/>
              <a:t> </a:t>
            </a:r>
            <a:r>
              <a:rPr lang="sv-SE" baseline="0" dirty="0" err="1" smtClean="0"/>
              <a:t>this</a:t>
            </a:r>
            <a:r>
              <a:rPr lang="sv-SE" baseline="0" dirty="0" smtClean="0"/>
              <a:t> </a:t>
            </a:r>
            <a:r>
              <a:rPr lang="sv-SE" baseline="0" dirty="0" err="1" smtClean="0"/>
              <a:t>collocation</a:t>
            </a:r>
            <a:r>
              <a:rPr lang="sv-SE" baseline="0" dirty="0" smtClean="0"/>
              <a:t> is. </a:t>
            </a:r>
            <a:r>
              <a:rPr lang="sv-SE" baseline="0" dirty="0" err="1" smtClean="0"/>
              <a:t>E.g</a:t>
            </a:r>
            <a:r>
              <a:rPr lang="sv-SE" baseline="0" dirty="0" smtClean="0"/>
              <a:t>. </a:t>
            </a:r>
            <a:r>
              <a:rPr lang="sv-SE" baseline="0" dirty="0" err="1" smtClean="0"/>
              <a:t>Margin</a:t>
            </a:r>
            <a:r>
              <a:rPr lang="sv-SE" baseline="0" dirty="0" smtClean="0"/>
              <a:t> is </a:t>
            </a:r>
            <a:r>
              <a:rPr lang="sv-SE" baseline="0" dirty="0" err="1" smtClean="0"/>
              <a:t>almost</a:t>
            </a:r>
            <a:r>
              <a:rPr lang="sv-SE" baseline="0" dirty="0" smtClean="0"/>
              <a:t> </a:t>
            </a:r>
            <a:r>
              <a:rPr lang="sv-SE" baseline="0" dirty="0" err="1" smtClean="0"/>
              <a:t>only</a:t>
            </a:r>
            <a:r>
              <a:rPr lang="sv-SE" baseline="0" dirty="0" smtClean="0"/>
              <a:t> </a:t>
            </a:r>
            <a:r>
              <a:rPr lang="sv-SE" baseline="0" dirty="0" err="1" smtClean="0"/>
              <a:t>with</a:t>
            </a:r>
            <a:r>
              <a:rPr lang="sv-SE" baseline="0" dirty="0" smtClean="0"/>
              <a:t> </a:t>
            </a:r>
            <a:r>
              <a:rPr lang="sv-SE" baseline="0" dirty="0" err="1" smtClean="0"/>
              <a:t>appreciation</a:t>
            </a:r>
            <a:r>
              <a:rPr lang="sv-SE" baseline="0" dirty="0" smtClean="0"/>
              <a:t>. If </a:t>
            </a:r>
            <a:r>
              <a:rPr lang="sv-SE" baseline="0" dirty="0" err="1" smtClean="0"/>
              <a:t>another</a:t>
            </a:r>
            <a:r>
              <a:rPr lang="sv-SE" baseline="0" dirty="0" smtClean="0"/>
              <a:t> </a:t>
            </a:r>
            <a:r>
              <a:rPr lang="sv-SE" baseline="0" dirty="0" err="1" smtClean="0"/>
              <a:t>indicator</a:t>
            </a:r>
            <a:r>
              <a:rPr lang="sv-SE" baseline="0" dirty="0" smtClean="0"/>
              <a:t> like t-score is not </a:t>
            </a:r>
            <a:r>
              <a:rPr lang="sv-SE" baseline="0" dirty="0" err="1" smtClean="0"/>
              <a:t>high</a:t>
            </a:r>
            <a:r>
              <a:rPr lang="sv-SE" baseline="0" dirty="0" smtClean="0"/>
              <a:t>, </a:t>
            </a:r>
            <a:r>
              <a:rPr lang="sv-SE" baseline="0" dirty="0" err="1" smtClean="0"/>
              <a:t>we</a:t>
            </a:r>
            <a:r>
              <a:rPr lang="sv-SE" baseline="0" dirty="0" smtClean="0"/>
              <a:t> </a:t>
            </a:r>
            <a:r>
              <a:rPr lang="sv-SE" baseline="0" dirty="0" err="1" smtClean="0"/>
              <a:t>cannot</a:t>
            </a:r>
            <a:r>
              <a:rPr lang="sv-SE" baseline="0" dirty="0" smtClean="0"/>
              <a:t> accept it as a </a:t>
            </a:r>
            <a:r>
              <a:rPr lang="sv-SE" baseline="0" dirty="0" err="1" smtClean="0"/>
              <a:t>frequent</a:t>
            </a:r>
            <a:r>
              <a:rPr lang="sv-SE" baseline="0" dirty="0" smtClean="0"/>
              <a:t> </a:t>
            </a:r>
            <a:r>
              <a:rPr lang="sv-SE" baseline="0" dirty="0" err="1" smtClean="0"/>
              <a:t>collocation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51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002284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52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276784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53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574363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54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553622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Here we are</a:t>
            </a:r>
            <a:r>
              <a:rPr lang="en-US" baseline="0" dirty="0" smtClean="0"/>
              <a:t> interested not in every collocation but in collocations that follow some syntactical or grammatical rules (examples in the slide)</a:t>
            </a:r>
          </a:p>
          <a:p>
            <a:endParaRPr lang="en-US" baseline="0" dirty="0" smtClean="0"/>
          </a:p>
          <a:p>
            <a:r>
              <a:rPr lang="en-US" baseline="0" dirty="0" smtClean="0"/>
              <a:t>e.g. we want principle of something, to examine which principles are developed in our texts</a:t>
            </a:r>
          </a:p>
          <a:p>
            <a:r>
              <a:rPr lang="en-US" baseline="0" dirty="0" smtClean="0"/>
              <a:t>Or which verbs e.g. obey the principle, follow </a:t>
            </a:r>
            <a:r>
              <a:rPr lang="en-US" baseline="0" smtClean="0"/>
              <a:t>the principle etc</a:t>
            </a:r>
            <a:r>
              <a:rPr lang="en-US" baseline="0" dirty="0" smtClean="0"/>
              <a:t>.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55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342508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56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230214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High </a:t>
            </a:r>
            <a:r>
              <a:rPr lang="en-US" dirty="0" err="1" smtClean="0"/>
              <a:t>keyness</a:t>
            </a:r>
            <a:r>
              <a:rPr lang="en-US" dirty="0" smtClean="0"/>
              <a:t> mean that child is far more important in the </a:t>
            </a:r>
            <a:r>
              <a:rPr lang="en-US" baseline="0" dirty="0" smtClean="0"/>
              <a:t>corpus we see than in the corpus we compare with</a:t>
            </a:r>
          </a:p>
          <a:p>
            <a:r>
              <a:rPr lang="en-US" baseline="0" dirty="0" smtClean="0"/>
              <a:t>Lower </a:t>
            </a:r>
            <a:r>
              <a:rPr lang="en-US" baseline="0" dirty="0" err="1" smtClean="0"/>
              <a:t>keyness</a:t>
            </a:r>
            <a:r>
              <a:rPr lang="en-US" baseline="0" dirty="0" smtClean="0"/>
              <a:t>, words </a:t>
            </a:r>
            <a:r>
              <a:rPr lang="en-US" baseline="0" smtClean="0"/>
              <a:t>from the reference corpus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57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973167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58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953052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59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9001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184282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For the </a:t>
            </a:r>
            <a:r>
              <a:rPr lang="en-US" dirty="0" err="1" smtClean="0"/>
              <a:t>SketchEngine</a:t>
            </a:r>
            <a:r>
              <a:rPr lang="en-US" baseline="0" dirty="0" smtClean="0"/>
              <a:t> example go to </a:t>
            </a:r>
            <a:r>
              <a:rPr lang="en-US" baseline="0" dirty="0" err="1" smtClean="0"/>
              <a:t>SketchEngine</a:t>
            </a:r>
            <a:r>
              <a:rPr lang="en-US" baseline="0" dirty="0" smtClean="0"/>
              <a:t> and search “joint criminal enterprise” in the entire corpus and then click </a:t>
            </a:r>
            <a:r>
              <a:rPr lang="en-US" b="1" baseline="0" dirty="0" smtClean="0"/>
              <a:t>Frequency </a:t>
            </a:r>
            <a:r>
              <a:rPr lang="en-US" b="0" baseline="0" smtClean="0"/>
              <a:t>on the left </a:t>
            </a:r>
            <a:r>
              <a:rPr lang="en-US" baseline="0" smtClean="0"/>
              <a:t>and select document.type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60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407091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61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699226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62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594011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63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407596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LDA iterates each document multiple times. Each</a:t>
            </a:r>
            <a:r>
              <a:rPr lang="en-US" baseline="0" dirty="0" smtClean="0"/>
              <a:t> time:</a:t>
            </a:r>
          </a:p>
          <a:p>
            <a:r>
              <a:rPr lang="en-US" baseline="0" dirty="0" smtClean="0"/>
              <a:t> - It estimates the probability of the word seen is about a topic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 - it estimates the probability of the document seen is about a topic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This problem is computationally difficult therefore we solve it approximately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64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806626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65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2464659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66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5090909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Topic 15 is</a:t>
            </a:r>
            <a:r>
              <a:rPr lang="en-GB" baseline="0" dirty="0" smtClean="0"/>
              <a:t> a rather generic procedural topic, topic 0 though is clearly about the length of proceedings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67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9717998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68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4385634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69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68412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1677430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 smtClean="0"/>
              <a:t>Present the average </a:t>
            </a:r>
            <a:r>
              <a:rPr lang="da-DK" dirty="0" err="1" smtClean="0"/>
              <a:t>topic</a:t>
            </a:r>
            <a:r>
              <a:rPr lang="da-DK" dirty="0" smtClean="0"/>
              <a:t> proportions </a:t>
            </a:r>
            <a:r>
              <a:rPr lang="da-DK" dirty="0" err="1" smtClean="0"/>
              <a:t>where</a:t>
            </a:r>
            <a:r>
              <a:rPr lang="da-DK" dirty="0" smtClean="0"/>
              <a:t> a </a:t>
            </a:r>
            <a:r>
              <a:rPr lang="da-DK" dirty="0" err="1" smtClean="0"/>
              <a:t>topic</a:t>
            </a:r>
            <a:r>
              <a:rPr lang="da-DK" dirty="0" smtClean="0"/>
              <a:t> has more </a:t>
            </a:r>
            <a:r>
              <a:rPr lang="da-DK" dirty="0" err="1" smtClean="0"/>
              <a:t>than</a:t>
            </a:r>
            <a:r>
              <a:rPr lang="da-DK" dirty="0" smtClean="0"/>
              <a:t> 5% in a </a:t>
            </a:r>
            <a:r>
              <a:rPr lang="da-DK" dirty="0" err="1" smtClean="0"/>
              <a:t>document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70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619671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 err="1" smtClean="0"/>
              <a:t>Lets</a:t>
            </a:r>
            <a:r>
              <a:rPr lang="da-DK" dirty="0" smtClean="0"/>
              <a:t> have</a:t>
            </a:r>
            <a:r>
              <a:rPr lang="da-DK" baseline="0" dirty="0" smtClean="0"/>
              <a:t> a look at </a:t>
            </a:r>
            <a:r>
              <a:rPr lang="da-DK" baseline="0" dirty="0" err="1" smtClean="0"/>
              <a:t>two</a:t>
            </a:r>
            <a:r>
              <a:rPr lang="da-DK" baseline="0" dirty="0" smtClean="0"/>
              <a:t> </a:t>
            </a:r>
            <a:r>
              <a:rPr lang="da-DK" baseline="0" dirty="0" err="1" smtClean="0"/>
              <a:t>topics</a:t>
            </a:r>
            <a:r>
              <a:rPr lang="da-DK" baseline="0" dirty="0" smtClean="0"/>
              <a:t> </a:t>
            </a:r>
            <a:r>
              <a:rPr lang="da-DK" baseline="0" dirty="0" err="1" smtClean="0"/>
              <a:t>that</a:t>
            </a:r>
            <a:r>
              <a:rPr lang="da-DK" baseline="0" dirty="0" smtClean="0"/>
              <a:t> </a:t>
            </a:r>
            <a:r>
              <a:rPr lang="da-DK" baseline="0" dirty="0" err="1" smtClean="0"/>
              <a:t>seem</a:t>
            </a:r>
            <a:r>
              <a:rPr lang="da-DK" baseline="0" dirty="0" smtClean="0"/>
              <a:t> to have a rise in the </a:t>
            </a:r>
            <a:r>
              <a:rPr lang="da-DK" baseline="0" dirty="0" err="1" smtClean="0"/>
              <a:t>years</a:t>
            </a:r>
            <a:r>
              <a:rPr lang="da-DK" baseline="0" dirty="0" smtClean="0"/>
              <a:t> </a:t>
            </a:r>
            <a:r>
              <a:rPr lang="da-DK" baseline="0" dirty="0" err="1" smtClean="0"/>
              <a:t>after</a:t>
            </a:r>
            <a:r>
              <a:rPr lang="da-DK" baseline="0" dirty="0" smtClean="0"/>
              <a:t> 2000 and a </a:t>
            </a:r>
            <a:r>
              <a:rPr lang="da-DK" baseline="0" dirty="0" err="1" smtClean="0"/>
              <a:t>a</a:t>
            </a:r>
            <a:r>
              <a:rPr lang="da-DK" baseline="0" dirty="0" smtClean="0"/>
              <a:t> </a:t>
            </a:r>
            <a:r>
              <a:rPr lang="da-DK" baseline="0" dirty="0" err="1" smtClean="0"/>
              <a:t>topic</a:t>
            </a:r>
            <a:r>
              <a:rPr lang="da-DK" baseline="0" dirty="0" smtClean="0"/>
              <a:t> </a:t>
            </a:r>
            <a:r>
              <a:rPr lang="da-DK" baseline="0" dirty="0" err="1" smtClean="0"/>
              <a:t>that</a:t>
            </a:r>
            <a:r>
              <a:rPr lang="da-DK" baseline="0" dirty="0" smtClean="0"/>
              <a:t> </a:t>
            </a:r>
            <a:r>
              <a:rPr lang="da-DK" baseline="0" dirty="0" err="1" smtClean="0"/>
              <a:t>was</a:t>
            </a:r>
            <a:r>
              <a:rPr lang="da-DK" baseline="0" dirty="0" smtClean="0"/>
              <a:t> </a:t>
            </a:r>
            <a:r>
              <a:rPr lang="da-DK" baseline="0" dirty="0" err="1" smtClean="0"/>
              <a:t>also</a:t>
            </a:r>
            <a:r>
              <a:rPr lang="da-DK" baseline="0" dirty="0" smtClean="0"/>
              <a:t> </a:t>
            </a:r>
            <a:r>
              <a:rPr lang="da-DK" baseline="0" dirty="0" err="1" smtClean="0"/>
              <a:t>discussed</a:t>
            </a:r>
            <a:r>
              <a:rPr lang="da-DK" baseline="0" dirty="0" smtClean="0"/>
              <a:t> in the </a:t>
            </a:r>
            <a:r>
              <a:rPr lang="da-DK" baseline="0" dirty="0" err="1" smtClean="0"/>
              <a:t>early</a:t>
            </a:r>
            <a:r>
              <a:rPr lang="da-DK" baseline="0" dirty="0" smtClean="0"/>
              <a:t> periods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71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6045572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72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86142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73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8536480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74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0119735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75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5023947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76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36082486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77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3154974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78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9445852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79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89664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After that </a:t>
            </a:r>
            <a:r>
              <a:rPr lang="en-GB" dirty="0" smtClean="0"/>
              <a:t>Go</a:t>
            </a:r>
            <a:r>
              <a:rPr lang="en-GB" baseline="0" dirty="0" smtClean="0"/>
              <a:t> to mentimeter.com to present the first question</a:t>
            </a:r>
            <a:endParaRPr lang="en-GB" dirty="0" smtClean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6303866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80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3929176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81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1768464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82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304781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83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6482416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84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4312709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85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21042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86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7003965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87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9573393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88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7167300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89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768821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0748982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90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2587030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91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4898158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Open downthemall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Press the small button (Import from file) down to the left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Select txt and open the file with the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celexes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Make sure the mask is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Consolas" panose="020B0609020204030204" pitchFamily="49" charset="0"/>
                <a:ea typeface="+mn-ea"/>
                <a:cs typeface="+mn-cs"/>
              </a:rPr>
              <a:t>*qstring*.html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Press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Start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indent="-228600">
              <a:buFont typeface="+mj-lt"/>
              <a:buAutoNum type="arabicPeriod"/>
            </a:pP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92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7724854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93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3566622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94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79206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hyperlink" Target="http://www.designguide.ku.dk/ku/skabeloner/powerpoint/praesentationer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hyperlink" Target="http://image.ku.dk/lightbox/211/13407586855728741badb20/" TargetMode="Externa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lar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9144000" cy="6858000"/>
          </a:xfrm>
          <a:blipFill>
            <a:blip r:embed="rId2"/>
            <a:stretch>
              <a:fillRect/>
            </a:stretch>
          </a:blipFill>
        </p:spPr>
        <p:txBody>
          <a:bodyPr lIns="4932000" tIns="360000" anchor="ctr" anchorCtr="0"/>
          <a:lstStyle>
            <a:lvl1pPr marL="0" indent="0" algn="l">
              <a:buNone/>
              <a:defRPr sz="24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 Click icon to </a:t>
            </a:r>
            <a:br>
              <a:rPr lang="en-GB" dirty="0"/>
            </a:br>
            <a:r>
              <a:rPr lang="en-GB" dirty="0"/>
              <a:t>insert image</a:t>
            </a:r>
          </a:p>
        </p:txBody>
      </p:sp>
      <p:sp>
        <p:nvSpPr>
          <p:cNvPr id="2" name="Titel 2"/>
          <p:cNvSpPr>
            <a:spLocks noGrp="1"/>
          </p:cNvSpPr>
          <p:nvPr>
            <p:ph type="ctrTitle"/>
          </p:nvPr>
        </p:nvSpPr>
        <p:spPr>
          <a:xfrm>
            <a:off x="0" y="691816"/>
            <a:ext cx="4469607" cy="5474035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7746833" y="-385200"/>
            <a:ext cx="61123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5F63992-81DD-4E59-90FA-74361159722F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2427371" y="-385200"/>
            <a:ext cx="523587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8441657" y="-385200"/>
            <a:ext cx="28631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7375" y="4053600"/>
            <a:ext cx="3564334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87375" y="3007286"/>
            <a:ext cx="3564334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1020200"/>
            <a:ext cx="3564334" cy="1763813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8290818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587376" y="1635125"/>
            <a:ext cx="7967662" cy="4667250"/>
          </a:xfrm>
          <a:blipFill>
            <a:blip r:embed="rId2"/>
            <a:stretch>
              <a:fillRect/>
            </a:stretch>
          </a:blipFill>
        </p:spPr>
        <p:txBody>
          <a:bodyPr lIns="0" tIns="2304000" rIns="0" anchor="t" anchorCtr="0"/>
          <a:lstStyle>
            <a:lvl1pPr marL="0" indent="0" algn="ctr">
              <a:buNone/>
              <a:defRPr sz="24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7376" y="619125"/>
            <a:ext cx="7967663" cy="865188"/>
          </a:xfrm>
        </p:spPr>
        <p:txBody>
          <a:bodyPr/>
          <a:lstStyle/>
          <a:p>
            <a:r>
              <a:rPr lang="en-GB" dirty="0"/>
              <a:t>Click to add title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2F889-A811-4C65-BC10-FC6818A20D47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191671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ext label right and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2"/>
            <a:ext cx="9144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4932000" anchor="ctr" anchorCtr="0"/>
          <a:lstStyle>
            <a:lvl1pPr marL="0" indent="0" algn="r">
              <a:buNone/>
              <a:defRPr sz="2400" baseline="0">
                <a:solidFill>
                  <a:schemeClr val="tx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</a:t>
            </a:r>
            <a:br>
              <a:rPr lang="en-GB" dirty="0"/>
            </a:br>
            <a:r>
              <a:rPr lang="en-GB" dirty="0"/>
              <a:t>insert image   </a:t>
            </a:r>
            <a:br>
              <a:rPr lang="en-GB" dirty="0"/>
            </a:b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682728" y="4903567"/>
            <a:ext cx="4461272" cy="1398808"/>
          </a:xfrm>
          <a:solidFill>
            <a:srgbClr val="A31D20">
              <a:alpha val="95000"/>
            </a:srgbClr>
          </a:solidFill>
        </p:spPr>
        <p:txBody>
          <a:bodyPr lIns="252000" tIns="144000" rIns="540000" bIns="144000" anchor="t" anchorCtr="0"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text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AFF43-DB95-4864-B236-B0B6E8F4F2A0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605502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ext label lef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2"/>
            <a:ext cx="9144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4932000" anchor="ctr" anchorCtr="0"/>
          <a:lstStyle>
            <a:lvl1pPr marL="0" indent="0" algn="r">
              <a:buNone/>
              <a:defRPr sz="24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</a:t>
            </a:r>
            <a:br>
              <a:rPr lang="en-GB" dirty="0"/>
            </a:br>
            <a:r>
              <a:rPr lang="en-GB" dirty="0"/>
              <a:t>insert image   </a:t>
            </a:r>
            <a:br>
              <a:rPr lang="en-GB" dirty="0"/>
            </a:b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0" y="4903567"/>
            <a:ext cx="4461272" cy="1398808"/>
          </a:xfrm>
          <a:solidFill>
            <a:srgbClr val="A31D20">
              <a:alpha val="95000"/>
            </a:srgbClr>
          </a:solidFill>
        </p:spPr>
        <p:txBody>
          <a:bodyPr lIns="576000" tIns="144000" rIns="252000" bIns="144000" anchor="t" anchorCtr="0"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text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9B226-DDC5-405C-8EA3-5453C1E8EB5D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945602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label righ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2"/>
            <a:ext cx="9144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4932000" anchor="ctr" anchorCtr="0"/>
          <a:lstStyle>
            <a:lvl1pPr marL="0" indent="0" algn="r">
              <a:buNone/>
              <a:defRPr sz="2400" baseline="0"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</a:t>
            </a:r>
            <a:br>
              <a:rPr lang="en-GB" dirty="0"/>
            </a:br>
            <a:r>
              <a:rPr lang="en-GB" dirty="0"/>
              <a:t>insert image   </a:t>
            </a:r>
            <a:br>
              <a:rPr lang="en-GB" dirty="0"/>
            </a:br>
            <a:endParaRPr lang="en-GB" dirty="0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3E65C-360B-4039-AB89-06F19BC315AD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4682728" y="2036763"/>
            <a:ext cx="4461272" cy="4265612"/>
          </a:xfrm>
          <a:solidFill>
            <a:schemeClr val="accent1">
              <a:alpha val="95000"/>
            </a:schemeClr>
          </a:solidFill>
        </p:spPr>
        <p:txBody>
          <a:bodyPr lIns="252000" tIns="144000" rIns="540000" bIns="144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536575" indent="-271463">
              <a:tabLst/>
              <a:defRPr>
                <a:solidFill>
                  <a:schemeClr val="bg1"/>
                </a:solidFill>
              </a:defRPr>
            </a:lvl2pPr>
            <a:lvl3pPr marL="536575" indent="-271463">
              <a:defRPr sz="2000">
                <a:solidFill>
                  <a:schemeClr val="bg1"/>
                </a:solidFill>
              </a:defRPr>
            </a:lvl3pPr>
            <a:lvl4pPr marL="536575" indent="-271463">
              <a:defRPr sz="2000">
                <a:solidFill>
                  <a:schemeClr val="bg1"/>
                </a:solidFill>
              </a:defRPr>
            </a:lvl4pPr>
            <a:lvl5pPr marL="536575" indent="-271463"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7580104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label lef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2"/>
            <a:ext cx="9144000" cy="6523149"/>
          </a:xfrm>
          <a:blipFill>
            <a:blip r:embed="rId2"/>
            <a:stretch>
              <a:fillRect/>
            </a:stretch>
          </a:blipFill>
        </p:spPr>
        <p:txBody>
          <a:bodyPr lIns="4932000" tIns="360000" rIns="0" anchor="ctr" anchorCtr="0"/>
          <a:lstStyle>
            <a:lvl1pPr marL="0" indent="0" algn="l">
              <a:buNone/>
              <a:defRPr sz="24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 Click icon to </a:t>
            </a:r>
            <a:br>
              <a:rPr lang="en-GB" dirty="0"/>
            </a:br>
            <a:r>
              <a:rPr lang="en-GB" dirty="0"/>
              <a:t>insert image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A19FB-3072-4077-AA42-D28791A679DA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0" y="2036763"/>
            <a:ext cx="4461272" cy="4265612"/>
          </a:xfrm>
          <a:solidFill>
            <a:schemeClr val="accent1">
              <a:alpha val="95000"/>
            </a:schemeClr>
          </a:solidFill>
        </p:spPr>
        <p:txBody>
          <a:bodyPr lIns="576000" tIns="144000" rIns="252000" bIns="144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536575" indent="-271463">
              <a:defRPr>
                <a:solidFill>
                  <a:schemeClr val="bg1"/>
                </a:solidFill>
              </a:defRPr>
            </a:lvl2pPr>
            <a:lvl3pPr marL="536575" indent="-271463">
              <a:defRPr sz="2000">
                <a:solidFill>
                  <a:schemeClr val="bg1"/>
                </a:solidFill>
              </a:defRPr>
            </a:lvl3pPr>
            <a:lvl4pPr marL="536575" indent="-271463">
              <a:defRPr sz="2000">
                <a:solidFill>
                  <a:schemeClr val="bg1"/>
                </a:solidFill>
              </a:defRPr>
            </a:lvl4pPr>
            <a:lvl5pPr marL="536575" indent="-271463"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1472760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ital bullet lis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BC56-A7A8-4003-BEB7-E47F01DF87DF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4" y="622301"/>
            <a:ext cx="7967663" cy="5681002"/>
          </a:xfrm>
          <a:noFill/>
        </p:spPr>
        <p:txBody>
          <a:bodyPr lIns="0" tIns="0" rIns="0" bIns="0"/>
          <a:lstStyle>
            <a:lvl1pPr marL="336947" indent="-336947" algn="l" defTabSz="6858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18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36947" indent="-336947" algn="l" defTabSz="6858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18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336947" indent="-336947" algn="l" defTabSz="6858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18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336947" indent="-336947" algn="l" defTabSz="6858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18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336947" indent="-336947" algn="l" defTabSz="6858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18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9878392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a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kstfelt 8"/>
          <p:cNvSpPr txBox="1"/>
          <p:nvPr userDrawn="1"/>
        </p:nvSpPr>
        <p:spPr>
          <a:xfrm>
            <a:off x="456070" y="612884"/>
            <a:ext cx="875714" cy="1823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250" b="1" dirty="0">
                <a:solidFill>
                  <a:schemeClr val="bg1"/>
                </a:solidFill>
              </a:rPr>
              <a:t>”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6F94A-E0B8-4DFD-A908-EFEAB82AF80D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1633538"/>
            <a:ext cx="7967663" cy="4110037"/>
          </a:xfrm>
          <a:noFill/>
        </p:spPr>
        <p:txBody>
          <a:bodyPr lIns="0" tIns="0" rIns="0" bIns="0" anchor="t" anchorCtr="0"/>
          <a:lstStyle>
            <a:lvl1pPr marL="0" indent="0" algn="l" defTabSz="6858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36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36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36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3600" b="1" kern="1200" cap="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7375" y="5934971"/>
            <a:ext cx="7967663" cy="367404"/>
          </a:xfrm>
        </p:spPr>
        <p:txBody>
          <a:bodyPr>
            <a:normAutofit/>
          </a:bodyPr>
          <a:lstStyle>
            <a:lvl1pPr marL="0" indent="0">
              <a:buNone/>
              <a:defRPr sz="24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Name, source</a:t>
            </a:r>
          </a:p>
        </p:txBody>
      </p:sp>
    </p:spTree>
    <p:extLst>
      <p:ext uri="{BB962C8B-B14F-4D97-AF65-F5344CB8AC3E}">
        <p14:creationId xmlns:p14="http://schemas.microsoft.com/office/powerpoint/2010/main" val="4142963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mirrored text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063E39-AF6B-40E3-8BF3-7E834A04E609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9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1633538"/>
            <a:ext cx="3868583" cy="4669764"/>
          </a:xfrm>
          <a:noFill/>
        </p:spPr>
        <p:txBody>
          <a:bodyPr lIns="0" tIns="0" rIns="0" bIns="0"/>
          <a:lstStyle>
            <a:lvl1pPr marL="0" indent="0" algn="r" defTabSz="685800" rtl="0" eaLnBrk="1" latinLnBrk="0" hangingPunct="1">
              <a:lnSpc>
                <a:spcPct val="90000"/>
              </a:lnSpc>
              <a:spcAft>
                <a:spcPts val="9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r" defTabSz="685800" rtl="0" eaLnBrk="1" latinLnBrk="0" hangingPunct="1">
              <a:lnSpc>
                <a:spcPct val="90000"/>
              </a:lnSpc>
              <a:spcAft>
                <a:spcPts val="9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r" defTabSz="685800" rtl="0" eaLnBrk="1" latinLnBrk="0" hangingPunct="1">
              <a:lnSpc>
                <a:spcPct val="90000"/>
              </a:lnSpc>
              <a:spcAft>
                <a:spcPts val="9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r" defTabSz="685800" rtl="0" eaLnBrk="1" latinLnBrk="0" hangingPunct="1">
              <a:lnSpc>
                <a:spcPct val="90000"/>
              </a:lnSpc>
              <a:spcAft>
                <a:spcPts val="9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r" defTabSz="685800" rtl="0" eaLnBrk="1" latinLnBrk="0" hangingPunct="1">
              <a:lnSpc>
                <a:spcPct val="90000"/>
              </a:lnSpc>
              <a:spcAft>
                <a:spcPts val="900"/>
              </a:spcAft>
              <a:buFont typeface="Arial" panose="020B0604020202020204" pitchFamily="34" charset="0"/>
              <a:buNone/>
              <a:defRPr lang="da-DK" sz="3600" b="1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6" hasCustomPrompt="1"/>
          </p:nvPr>
        </p:nvSpPr>
        <p:spPr>
          <a:xfrm>
            <a:off x="4678760" y="1633538"/>
            <a:ext cx="3876278" cy="4669764"/>
          </a:xfrm>
          <a:noFill/>
        </p:spPr>
        <p:txBody>
          <a:bodyPr lIns="0" tIns="0" rIns="0" bIns="0"/>
          <a:lstStyle>
            <a:lvl1pPr marL="0" indent="0" algn="l" defTabSz="685800" rtl="0" eaLnBrk="1" latinLnBrk="0" hangingPunct="1">
              <a:lnSpc>
                <a:spcPct val="90000"/>
              </a:lnSpc>
              <a:spcAft>
                <a:spcPts val="9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90000"/>
              </a:lnSpc>
              <a:spcAft>
                <a:spcPts val="9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90000"/>
              </a:lnSpc>
              <a:spcAft>
                <a:spcPts val="9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90000"/>
              </a:lnSpc>
              <a:spcAft>
                <a:spcPts val="9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90000"/>
              </a:lnSpc>
              <a:spcAft>
                <a:spcPts val="900"/>
              </a:spcAft>
              <a:buFont typeface="Arial" panose="020B0604020202020204" pitchFamily="34" charset="0"/>
              <a:buNone/>
              <a:defRPr lang="da-DK" sz="3600" b="0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  <p:sp>
        <p:nvSpPr>
          <p:cNvPr id="7" name="Titel 1"/>
          <p:cNvSpPr>
            <a:spLocks noGrp="1"/>
          </p:cNvSpPr>
          <p:nvPr>
            <p:ph type="title"/>
          </p:nvPr>
        </p:nvSpPr>
        <p:spPr>
          <a:xfrm>
            <a:off x="587377" y="622300"/>
            <a:ext cx="7967662" cy="84931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273087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ing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EC2F4-462D-4BD4-9025-86FD7D8AF145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587375" y="1633537"/>
            <a:ext cx="7967663" cy="4668837"/>
          </a:xfrm>
        </p:spPr>
        <p:txBody>
          <a:bodyPr anchor="t" anchorCtr="0"/>
          <a:lstStyle>
            <a:lvl1pPr>
              <a:defRPr sz="6400" b="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5438843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7375" y="619125"/>
            <a:ext cx="7967663" cy="865188"/>
          </a:xfrm>
        </p:spPr>
        <p:txBody>
          <a:bodyPr/>
          <a:lstStyle/>
          <a:p>
            <a:r>
              <a:rPr lang="en-GB" dirty="0"/>
              <a:t>Click to add title</a:t>
            </a:r>
          </a:p>
        </p:txBody>
      </p:sp>
      <p:sp>
        <p:nvSpPr>
          <p:cNvPr id="3" name="Pladsholder til dato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EC015-C244-4BA1-A831-6C8E63A96CC2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609304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small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9144000" cy="6858000"/>
          </a:xfrm>
          <a:blipFill>
            <a:blip r:embed="rId2"/>
            <a:stretch>
              <a:fillRect/>
            </a:stretch>
          </a:blipFill>
        </p:spPr>
        <p:txBody>
          <a:bodyPr lIns="4932000" tIns="360000" anchor="ctr" anchorCtr="0"/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da-DK" sz="24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 Click icon to </a:t>
            </a:r>
            <a:br>
              <a:rPr lang="en-GB" dirty="0"/>
            </a:br>
            <a:r>
              <a:rPr lang="en-GB" dirty="0"/>
              <a:t>insert image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7746833" y="-385200"/>
            <a:ext cx="61123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94BAEE1E-B5FD-4740-ACDA-6CAFC8D24650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2427371" y="-385200"/>
            <a:ext cx="523587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8441657" y="-385200"/>
            <a:ext cx="28631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2271092"/>
            <a:ext cx="4469607" cy="3895200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26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7374" y="4042705"/>
            <a:ext cx="3563425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8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3" y="2610941"/>
            <a:ext cx="3563426" cy="121292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96780345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D4858-3149-45CE-A7BF-0594A400CFEA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3" name="Pladsholder til sidefod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315452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1802765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User gu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/>
          <p:cNvSpPr txBox="1">
            <a:spLocks/>
          </p:cNvSpPr>
          <p:nvPr userDrawn="1"/>
        </p:nvSpPr>
        <p:spPr>
          <a:xfrm>
            <a:off x="587376" y="619126"/>
            <a:ext cx="7967662" cy="86518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lnSpc>
                <a:spcPct val="100000"/>
              </a:lnSpc>
              <a:spcBef>
                <a:spcPct val="0"/>
              </a:spcBef>
              <a:buNone/>
              <a:defRPr sz="3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GB" sz="3000" dirty="0">
                <a:solidFill>
                  <a:schemeClr val="tx1"/>
                </a:solidFill>
              </a:rPr>
              <a:t>User guide </a:t>
            </a:r>
            <a:r>
              <a:rPr lang="en-GB" sz="1800" dirty="0">
                <a:solidFill>
                  <a:schemeClr val="tx1"/>
                </a:solidFill>
              </a:rPr>
              <a:t>– delete before use</a:t>
            </a:r>
          </a:p>
        </p:txBody>
      </p:sp>
      <p:sp>
        <p:nvSpPr>
          <p:cNvPr id="46" name="Text Box 48"/>
          <p:cNvSpPr txBox="1">
            <a:spLocks noChangeArrowheads="1"/>
          </p:cNvSpPr>
          <p:nvPr userDrawn="1"/>
        </p:nvSpPr>
        <p:spPr bwMode="auto">
          <a:xfrm>
            <a:off x="587376" y="1640495"/>
            <a:ext cx="1750290" cy="38769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 smtClean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UCPH PowerPoint templates</a:t>
            </a:r>
            <a:br>
              <a:rPr lang="en-GB" sz="1000" b="1" noProof="1" smtClean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800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When you open PowerPoint on your UCPH computer, </a:t>
            </a:r>
            <a:r>
              <a:rPr lang="en-GB" sz="800" kern="1200" dirty="0" smtClean="0">
                <a:solidFill>
                  <a:schemeClr val="tx1"/>
                </a:solidFill>
                <a:effectLst/>
                <a:latin typeface="Arial" charset="0"/>
                <a:ea typeface="Calibri" panose="020F0502020204030204" pitchFamily="34" charset="0"/>
                <a:cs typeface="Times New Roman" panose="02020603050405020304" pitchFamily="18" charset="0"/>
              </a:rPr>
              <a:t>PowerPoint opens</a:t>
            </a:r>
            <a:r>
              <a:rPr lang="en-GB" sz="800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a template in 4:3 format with an English UCPH logo.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sz="800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When you click on the UCPH tab in the toolbar, click "Select Template" to choose between templates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Danish and English 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4:3 and 16:9 formats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"full" or "empty" versions (in the full version there is an example of each slide type in the left-hand window)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as well as an example slide with text in English.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800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If you use a 'full' version, you must delete the slides you do not want to use.</a:t>
            </a:r>
            <a:br>
              <a:rPr lang="en-GB" sz="800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800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/>
            </a:r>
            <a:br>
              <a:rPr lang="en-GB" sz="800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800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Mac users and others can download PowerPoint templates at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800" dirty="0" smtClean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www.designguide.ku.dk/ku/skabeloner/powerpoint/praesentationer/</a:t>
            </a:r>
            <a:endParaRPr lang="en-GB" sz="800" dirty="0">
              <a:solidFill>
                <a:schemeClr val="accent4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7" name="Text Box 48"/>
          <p:cNvSpPr txBox="1">
            <a:spLocks noChangeArrowheads="1"/>
          </p:cNvSpPr>
          <p:nvPr userDrawn="1"/>
        </p:nvSpPr>
        <p:spPr bwMode="auto">
          <a:xfrm>
            <a:off x="2570384" y="3966227"/>
            <a:ext cx="1755548" cy="189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 your unit name (e.g. your department), page numbers and the date</a:t>
            </a:r>
            <a:endParaRPr lang="en-GB" sz="800" dirty="0" smtClean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1. </a:t>
            </a:r>
            <a:r>
              <a:rPr lang="en-GB" sz="800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Click on </a:t>
            </a:r>
            <a:r>
              <a:rPr lang="en-GB" sz="800" b="1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Insert</a:t>
            </a:r>
            <a:r>
              <a:rPr lang="en-GB" sz="800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in the top menu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2. </a:t>
            </a:r>
            <a:r>
              <a:rPr lang="en-GB" sz="800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Select </a:t>
            </a:r>
            <a:r>
              <a:rPr lang="en-GB" sz="800" b="1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Header and Footer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3. </a:t>
            </a:r>
            <a:r>
              <a:rPr lang="en-GB" sz="800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Fill in the fields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4. </a:t>
            </a:r>
            <a:r>
              <a:rPr lang="en-GB" sz="800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Select </a:t>
            </a:r>
            <a:r>
              <a:rPr lang="en-GB" sz="800" b="1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Apply</a:t>
            </a:r>
            <a:r>
              <a:rPr lang="en-GB" sz="800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800" b="1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to all </a:t>
            </a:r>
            <a:r>
              <a:rPr lang="en-GB" sz="800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or </a:t>
            </a:r>
            <a:r>
              <a:rPr lang="en-GB" sz="800" b="1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Apply</a:t>
            </a:r>
            <a:r>
              <a:rPr lang="en-GB" sz="800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if it is only to be used on a single slide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The information goes on the right-hand side of the page in the grey top bar.</a:t>
            </a:r>
            <a:endParaRPr lang="en-GB" sz="8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8" name="Text Box 48"/>
          <p:cNvSpPr txBox="1">
            <a:spLocks noChangeArrowheads="1"/>
          </p:cNvSpPr>
          <p:nvPr userDrawn="1"/>
        </p:nvSpPr>
        <p:spPr bwMode="auto">
          <a:xfrm>
            <a:off x="587375" y="5688880"/>
            <a:ext cx="189959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 smtClean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Create a new slide (2010 + 2013 and 2016 version) </a:t>
            </a:r>
            <a:br>
              <a:rPr lang="en-GB" sz="1000" b="1" noProof="1" smtClean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1" noProof="1" smtClean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en-GB" altLang="da-DK" sz="800" b="0" noProof="1" smtClean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on </a:t>
            </a:r>
            <a:r>
              <a:rPr lang="en-GB" altLang="da-DK" sz="800" b="1" noProof="1" smtClean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Home</a:t>
            </a:r>
            <a:endParaRPr lang="en-GB" altLang="da-DK" sz="800" b="1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49" name="Billede 40"/>
          <p:cNvPicPr>
            <a:picLocks noChangeAspect="1"/>
          </p:cNvPicPr>
          <p:nvPr userDrawn="1"/>
        </p:nvPicPr>
        <p:blipFill rotWithShape="1">
          <a:blip r:embed="rId3"/>
          <a:srcRect l="36944" r="2272" b="69429"/>
          <a:stretch/>
        </p:blipFill>
        <p:spPr>
          <a:xfrm>
            <a:off x="4157637" y="2896656"/>
            <a:ext cx="395416" cy="126627"/>
          </a:xfrm>
          <a:prstGeom prst="rect">
            <a:avLst/>
          </a:prstGeom>
        </p:spPr>
      </p:pic>
      <p:sp>
        <p:nvSpPr>
          <p:cNvPr id="50" name="Text Box 48"/>
          <p:cNvSpPr txBox="1">
            <a:spLocks noChangeArrowheads="1"/>
          </p:cNvSpPr>
          <p:nvPr userDrawn="1"/>
        </p:nvSpPr>
        <p:spPr bwMode="auto">
          <a:xfrm>
            <a:off x="2570384" y="2582327"/>
            <a:ext cx="1624241" cy="600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 smtClean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Replace slide type</a:t>
            </a:r>
            <a:br>
              <a:rPr lang="en-GB" sz="1000" b="1" noProof="1" smtClean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1" noProof="1" smtClean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en-GB" altLang="da-DK" sz="800" noProof="1" smtClean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on </a:t>
            </a:r>
            <a:r>
              <a:rPr lang="en-GB" altLang="da-DK" sz="800" b="1" noProof="1" smtClean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Home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800" b="1" noProof="1" smtClean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en-GB" altLang="da-DK" sz="800" b="1" baseline="0" noProof="1" smtClean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GB" altLang="da-DK" sz="800" baseline="0" noProof="1" smtClean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Select </a:t>
            </a:r>
            <a:r>
              <a:rPr lang="en-GB" altLang="da-DK" sz="800" b="1" baseline="0" noProof="1" smtClean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Layout</a:t>
            </a:r>
            <a:r>
              <a:rPr lang="en-GB" altLang="da-DK" sz="800" baseline="0" noProof="1" smtClean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to change the layout of your current slide.</a:t>
            </a:r>
            <a:endParaRPr lang="en-GB" altLang="da-DK" sz="80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51" name="Text Box 48"/>
          <p:cNvSpPr txBox="1">
            <a:spLocks noChangeArrowheads="1"/>
          </p:cNvSpPr>
          <p:nvPr userDrawn="1"/>
        </p:nvSpPr>
        <p:spPr bwMode="auto">
          <a:xfrm>
            <a:off x="2570384" y="3315092"/>
            <a:ext cx="163462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 smtClean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Font</a:t>
            </a:r>
            <a:br>
              <a:rPr lang="en-GB" sz="1000" b="1" noProof="1" smtClean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0" noProof="1" smtClean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UCPH uses the font Microsoft New Tai Lue in PowerPoint.</a:t>
            </a:r>
            <a:endParaRPr lang="en-GB" altLang="da-DK" sz="8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52" name="Text Box 48"/>
          <p:cNvSpPr txBox="1">
            <a:spLocks noChangeArrowheads="1"/>
          </p:cNvSpPr>
          <p:nvPr userDrawn="1"/>
        </p:nvSpPr>
        <p:spPr bwMode="auto">
          <a:xfrm>
            <a:off x="4739114" y="1627125"/>
            <a:ext cx="1634624" cy="23391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Gridliness and Guides</a:t>
            </a:r>
            <a:br>
              <a:rPr lang="en-GB" sz="1000" b="1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see gridlines and guides</a:t>
            </a:r>
          </a:p>
          <a:p>
            <a:pPr marL="0" indent="0" eaLnBrk="1" hangingPunct="1">
              <a:lnSpc>
                <a:spcPct val="90000"/>
              </a:lnSpc>
              <a:spcAft>
                <a:spcPts val="600"/>
              </a:spcAft>
              <a:buNone/>
              <a:defRPr/>
            </a:pPr>
            <a:r>
              <a:rPr lang="en-GB" sz="800" b="1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en-GB" sz="800" b="0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Click on </a:t>
            </a:r>
            <a:r>
              <a:rPr lang="en-GB" sz="800" b="1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View</a:t>
            </a:r>
          </a:p>
          <a:p>
            <a:pPr marL="0" indent="0" eaLnBrk="1" hangingPunct="1">
              <a:lnSpc>
                <a:spcPct val="90000"/>
              </a:lnSpc>
              <a:spcAft>
                <a:spcPts val="600"/>
              </a:spcAft>
              <a:buNone/>
              <a:defRPr/>
            </a:pPr>
            <a:r>
              <a:rPr lang="en-GB" sz="800" b="1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Select </a:t>
            </a:r>
            <a:r>
              <a:rPr lang="en-GB" sz="800" b="1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Gridlines</a:t>
            </a:r>
            <a:r>
              <a:rPr lang="en-GB" sz="800" b="0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and/or </a:t>
            </a:r>
            <a:r>
              <a:rPr lang="en-GB" sz="800" b="1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Guides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establish additional gridlines and guides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en-GB" sz="800" b="0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Hover the mouse over an existing gridline and click on the line (coordinates of the line are displayed)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Hold down the </a:t>
            </a:r>
            <a:r>
              <a:rPr lang="en-GB" sz="800" b="1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CTRL key </a:t>
            </a:r>
            <a:r>
              <a:rPr lang="en-GB" sz="800" b="0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while you move the location of the line (adds a new line).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en-GB" sz="800" b="0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Press Alt + F9 for a rapid display of gridlines</a:t>
            </a:r>
            <a:endParaRPr lang="en-GB" sz="800" b="0" noProof="1">
              <a:solidFill>
                <a:schemeClr val="tx1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53" name="Text Box 48"/>
          <p:cNvSpPr txBox="1">
            <a:spLocks noChangeArrowheads="1"/>
          </p:cNvSpPr>
          <p:nvPr userDrawn="1"/>
        </p:nvSpPr>
        <p:spPr bwMode="auto">
          <a:xfrm>
            <a:off x="4728822" y="4141417"/>
            <a:ext cx="1634624" cy="203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 picture</a:t>
            </a:r>
            <a:br>
              <a:rPr lang="en-GB" sz="1000" b="1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On layouts with picture placeholders: Click the icon and select </a:t>
            </a:r>
            <a:r>
              <a:rPr lang="en-GB" sz="800" b="1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The text  ”Clik here to insert image” will not be visible in presentation mode.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You can find UCPH-images, which are adapted to and minimised to the 4:3 and 16:9 format via this link: </a:t>
            </a:r>
            <a:br>
              <a:rPr lang="en-GB" sz="800" b="0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en-GB" sz="800" b="0" noProof="1" smtClean="0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/>
              </a:rPr>
              <a:t>http://image.ku.dk/lightbox/211/13407586855728741badb20/</a:t>
            </a:r>
            <a:r>
              <a:rPr lang="en-GB" sz="800" b="0" baseline="0" noProof="1" smtClean="0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/>
              </a:rPr>
              <a:t> </a:t>
            </a:r>
            <a:endParaRPr lang="en-GB" sz="800" b="0" noProof="1" smtClean="0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Select slide show-view to activate the link.</a:t>
            </a:r>
            <a:endParaRPr lang="en-GB" sz="800" b="0" noProof="1">
              <a:solidFill>
                <a:schemeClr val="tx1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54" name="Text Box 48"/>
          <p:cNvSpPr txBox="1">
            <a:spLocks noChangeArrowheads="1"/>
          </p:cNvSpPr>
          <p:nvPr userDrawn="1"/>
        </p:nvSpPr>
        <p:spPr bwMode="auto">
          <a:xfrm>
            <a:off x="6691561" y="1640495"/>
            <a:ext cx="1634624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Image sizes</a:t>
            </a:r>
            <a:br>
              <a:rPr lang="en-GB" sz="1000" b="1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The optimal picture sizes are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4:3-format: 1.500 x 1.073 pixels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16:9-format: 1.500 x 818 pixels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Save the images in 72 dpi and in "jpg medium quality"</a:t>
            </a:r>
            <a:endParaRPr lang="en-GB" sz="800" b="0" noProof="1">
              <a:solidFill>
                <a:schemeClr val="tx1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55" name="Text Box 48"/>
          <p:cNvSpPr txBox="1">
            <a:spLocks noChangeArrowheads="1"/>
          </p:cNvSpPr>
          <p:nvPr userDrawn="1"/>
        </p:nvSpPr>
        <p:spPr bwMode="auto">
          <a:xfrm>
            <a:off x="6691561" y="2720006"/>
            <a:ext cx="1634624" cy="1920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Trimming pictures</a:t>
            </a:r>
            <a:br>
              <a:rPr lang="en-GB" sz="1000" b="1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1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</a:t>
            </a:r>
            <a:r>
              <a:rPr lang="en-GB" sz="800" b="0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. Click</a:t>
            </a:r>
            <a:r>
              <a:rPr lang="en-GB" sz="800" b="1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Crop </a:t>
            </a:r>
            <a:r>
              <a:rPr lang="en-GB" sz="800" b="0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change the image focus/size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If you want to scale the picture, hold the </a:t>
            </a:r>
            <a:r>
              <a:rPr lang="en-GB" sz="800" b="1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SHIFT</a:t>
            </a:r>
            <a:r>
              <a:rPr lang="en-GB" sz="800" b="0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button down while dragging in the image corners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3. </a:t>
            </a:r>
            <a:r>
              <a:rPr lang="en-GB" sz="800" b="0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Right-click on the picture and select </a:t>
            </a:r>
            <a:r>
              <a:rPr lang="en-GB" sz="800" b="1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Send to back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en-GB" sz="800" b="0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If you delete the picture and inserts a new, the picture may be in front of text and graphics. If this happens, you must select the image, right-click and select </a:t>
            </a:r>
            <a:r>
              <a:rPr lang="en-GB" sz="800" b="1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Send to back</a:t>
            </a:r>
            <a:endParaRPr lang="en-GB" sz="800" b="1" noProof="1">
              <a:solidFill>
                <a:schemeClr val="tx1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56" name="Text Box 48"/>
          <p:cNvSpPr txBox="1">
            <a:spLocks noChangeArrowheads="1"/>
          </p:cNvSpPr>
          <p:nvPr userDrawn="1"/>
        </p:nvSpPr>
        <p:spPr bwMode="auto">
          <a:xfrm>
            <a:off x="6691561" y="4765322"/>
            <a:ext cx="1634624" cy="9941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Template colors</a:t>
            </a:r>
            <a:br>
              <a:rPr lang="en-GB" sz="1000" b="1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You can choose between a range of colors for backgrounds and graphs.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Right-click on the surface of which you want to change the color and then click on the paint can icon</a:t>
            </a:r>
            <a:endParaRPr lang="en-GB" sz="800" b="0" noProof="1">
              <a:solidFill>
                <a:schemeClr val="tx1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57" name="Text Box 48"/>
          <p:cNvSpPr txBox="1">
            <a:spLocks noChangeArrowheads="1"/>
          </p:cNvSpPr>
          <p:nvPr userDrawn="1"/>
        </p:nvSpPr>
        <p:spPr bwMode="auto">
          <a:xfrm>
            <a:off x="6691561" y="5815137"/>
            <a:ext cx="163462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Further information</a:t>
            </a:r>
            <a:br>
              <a:rPr lang="en-GB" sz="1000" b="1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See</a:t>
            </a:r>
            <a:r>
              <a:rPr lang="en-GB" sz="800" b="0" baseline="0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</a:t>
            </a:r>
            <a:br>
              <a:rPr lang="en-GB" sz="800" b="0" baseline="0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 smtClean="0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www.designguide.ku.dk/ku/</a:t>
            </a:r>
            <a:br>
              <a:rPr lang="en-GB" sz="800" b="0" noProof="1" smtClean="0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</a:br>
            <a:r>
              <a:rPr lang="en-GB" sz="800" b="0" noProof="1" smtClean="0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skabeloner/powerpoint/</a:t>
            </a:r>
            <a:br>
              <a:rPr lang="en-GB" sz="800" b="0" noProof="1" smtClean="0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</a:br>
            <a:r>
              <a:rPr lang="en-GB" sz="800" b="0" noProof="1" smtClean="0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praesentationer/</a:t>
            </a:r>
            <a:endParaRPr lang="en-GB" sz="800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</p:txBody>
      </p:sp>
      <p:pic>
        <p:nvPicPr>
          <p:cNvPr id="58" name="Billede 25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268044" y="4201412"/>
            <a:ext cx="257327" cy="275280"/>
          </a:xfrm>
          <a:prstGeom prst="rect">
            <a:avLst/>
          </a:prstGeom>
        </p:spPr>
      </p:pic>
      <p:pic>
        <p:nvPicPr>
          <p:cNvPr id="59" name="Billede 36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223538" y="2795378"/>
            <a:ext cx="288708" cy="275280"/>
          </a:xfrm>
          <a:prstGeom prst="rect">
            <a:avLst/>
          </a:prstGeom>
        </p:spPr>
      </p:pic>
      <p:pic>
        <p:nvPicPr>
          <p:cNvPr id="60" name="Billede 37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8241826" y="3187789"/>
            <a:ext cx="223122" cy="228843"/>
          </a:xfrm>
          <a:prstGeom prst="rect">
            <a:avLst/>
          </a:prstGeom>
        </p:spPr>
      </p:pic>
      <p:sp>
        <p:nvSpPr>
          <p:cNvPr id="61" name="Text Box 48"/>
          <p:cNvSpPr txBox="1">
            <a:spLocks noChangeArrowheads="1"/>
          </p:cNvSpPr>
          <p:nvPr userDrawn="1"/>
        </p:nvSpPr>
        <p:spPr bwMode="auto">
          <a:xfrm>
            <a:off x="2570384" y="1666128"/>
            <a:ext cx="1768136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altLang="da-DK" sz="800" b="1" noProof="1" smtClean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en-GB" altLang="da-DK" sz="800" b="1" baseline="0" noProof="1" smtClean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GB" altLang="da-DK" sz="800" baseline="0" noProof="1" smtClean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Under the </a:t>
            </a:r>
            <a:r>
              <a:rPr lang="en-GB" altLang="da-DK" sz="800" b="1" baseline="0" noProof="1" smtClean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New slide </a:t>
            </a:r>
            <a:r>
              <a:rPr lang="en-GB" altLang="da-DK" sz="800" baseline="0" noProof="1" smtClean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button Click on the top part of the button to create a slide identical to the one selected. Click on the bottom part of the button to see a selection of possible layout choices</a:t>
            </a:r>
            <a:endParaRPr lang="en-GB" altLang="da-DK" sz="80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62" name="Picture 21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4271879" y="1743737"/>
            <a:ext cx="243186" cy="432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279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lar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6603" y="0"/>
            <a:ext cx="9144000" cy="6858000"/>
          </a:xfrm>
          <a:blipFill>
            <a:blip r:embed="rId2"/>
            <a:stretch>
              <a:fillRect/>
            </a:stretch>
          </a:blipFill>
        </p:spPr>
        <p:txBody>
          <a:bodyPr lIns="0" tIns="360000" rIns="4932000" anchor="ctr" anchorCtr="0"/>
          <a:lstStyle>
            <a:lvl1pPr marL="0" indent="0" algn="r">
              <a:buNone/>
              <a:defRPr sz="2400" baseline="0">
                <a:sym typeface="Wingdings" panose="05000000000000000000" pitchFamily="2" charset="2"/>
              </a:defRPr>
            </a:lvl1pPr>
          </a:lstStyle>
          <a:p>
            <a:r>
              <a:rPr lang="en-GB" dirty="0"/>
              <a:t/>
            </a:r>
            <a:br>
              <a:rPr lang="en-GB" dirty="0"/>
            </a:br>
            <a:r>
              <a:rPr lang="en-GB" dirty="0"/>
              <a:t>Click icon to </a:t>
            </a:r>
            <a:br>
              <a:rPr lang="en-GB" dirty="0"/>
            </a:br>
            <a:r>
              <a:rPr lang="en-GB" dirty="0"/>
              <a:t>insert image   </a:t>
            </a:r>
            <a:br>
              <a:rPr lang="en-GB" dirty="0"/>
            </a:br>
            <a:endParaRPr lang="en-GB" dirty="0"/>
          </a:p>
          <a:p>
            <a:r>
              <a:rPr lang="en-GB" dirty="0"/>
              <a:t> </a:t>
            </a:r>
          </a:p>
        </p:txBody>
      </p:sp>
      <p:sp>
        <p:nvSpPr>
          <p:cNvPr id="2" name="Titel 2"/>
          <p:cNvSpPr>
            <a:spLocks noGrp="1"/>
          </p:cNvSpPr>
          <p:nvPr>
            <p:ph type="ctrTitle"/>
          </p:nvPr>
        </p:nvSpPr>
        <p:spPr>
          <a:xfrm>
            <a:off x="4682728" y="691816"/>
            <a:ext cx="4461272" cy="5474035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7746833" y="-385164"/>
            <a:ext cx="61123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5EC0A1D8-3ABB-4543-BDE4-494CA30745CE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2427371" y="-385164"/>
            <a:ext cx="523587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8441657" y="-385164"/>
            <a:ext cx="28631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055748" y="4053600"/>
            <a:ext cx="3499292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055747" y="3007286"/>
            <a:ext cx="3499291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 baseline="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055747" y="1020200"/>
            <a:ext cx="3511991" cy="1763813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9034541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small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9144000" cy="6858000"/>
          </a:xfrm>
          <a:blipFill>
            <a:blip r:embed="rId2"/>
            <a:stretch>
              <a:fillRect/>
            </a:stretch>
          </a:blipFill>
        </p:spPr>
        <p:txBody>
          <a:bodyPr lIns="0" tIns="360000" rIns="4932000" anchor="ctr" anchorCtr="0"/>
          <a:lstStyle>
            <a:lvl1pPr marL="0" indent="0" algn="r">
              <a:buNone/>
              <a:defRPr sz="24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</a:t>
            </a:r>
            <a:br>
              <a:rPr lang="en-GB" dirty="0"/>
            </a:br>
            <a:r>
              <a:rPr lang="en-GB" dirty="0"/>
              <a:t>insert image   </a:t>
            </a:r>
            <a:br>
              <a:rPr lang="en-GB" dirty="0"/>
            </a:br>
            <a:endParaRPr lang="en-GB" dirty="0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7746833" y="-385200"/>
            <a:ext cx="61123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228DFFFC-8FEB-49C6-9D0D-E0BD92A86F5F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2427371" y="-385200"/>
            <a:ext cx="523587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8441657" y="-385200"/>
            <a:ext cx="28631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4682728" y="2271092"/>
            <a:ext cx="4461272" cy="3895200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2448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9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054401" y="4053600"/>
            <a:ext cx="3500638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8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054401" y="2610941"/>
            <a:ext cx="3513337" cy="121292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629679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eal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1" y="0"/>
            <a:ext cx="9144000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pic>
        <p:nvPicPr>
          <p:cNvPr id="10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4" r="15398" b="7654"/>
          <a:stretch/>
        </p:blipFill>
        <p:spPr>
          <a:xfrm>
            <a:off x="-763323" y="0"/>
            <a:ext cx="9907323" cy="6858000"/>
          </a:xfrm>
          <a:prstGeom prst="rect">
            <a:avLst/>
          </a:prstGeom>
        </p:spPr>
      </p:pic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7746833" y="-385200"/>
            <a:ext cx="61123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FA633E42-BD66-4E16-AB4B-D4F73B67BBBB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2427371" y="-385200"/>
            <a:ext cx="523587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8441657" y="-385200"/>
            <a:ext cx="28631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691816"/>
            <a:ext cx="4469607" cy="5474035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7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87375" y="3007286"/>
            <a:ext cx="3564334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3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7375" y="4053600"/>
            <a:ext cx="3564334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587375" y="1020200"/>
            <a:ext cx="3564334" cy="1763813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281795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eal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7"/>
          <p:cNvSpPr/>
          <p:nvPr userDrawn="1"/>
        </p:nvSpPr>
        <p:spPr>
          <a:xfrm>
            <a:off x="1" y="0"/>
            <a:ext cx="9144000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pic>
        <p:nvPicPr>
          <p:cNvPr id="10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4" r="15398" b="7654"/>
          <a:stretch/>
        </p:blipFill>
        <p:spPr>
          <a:xfrm>
            <a:off x="-763323" y="0"/>
            <a:ext cx="9907323" cy="6858000"/>
          </a:xfrm>
          <a:prstGeom prst="rect">
            <a:avLst/>
          </a:prstGeom>
        </p:spPr>
      </p:pic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7746833" y="-385200"/>
            <a:ext cx="61123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D0A47663-4FC2-4F88-9BD5-092FD898EE9B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2427371" y="-385200"/>
            <a:ext cx="523587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8441657" y="-385200"/>
            <a:ext cx="28631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2271092"/>
            <a:ext cx="4469607" cy="3895200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7374" y="4053600"/>
            <a:ext cx="3563425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9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3" y="2610941"/>
            <a:ext cx="3563426" cy="121292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6906823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7375" y="619125"/>
            <a:ext cx="7967664" cy="865188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idx="1" hasCustomPrompt="1"/>
          </p:nvPr>
        </p:nvSpPr>
        <p:spPr>
          <a:xfrm>
            <a:off x="587375" y="1635125"/>
            <a:ext cx="7967663" cy="4668178"/>
          </a:xfrm>
        </p:spPr>
        <p:txBody>
          <a:bodyPr vert="horz" lIns="0" tIns="0" rIns="0" bIns="0" rtlCol="0">
            <a:noAutofit/>
          </a:bodyPr>
          <a:lstStyle>
            <a:lvl1pPr>
              <a:defRPr lang="da-DK" baseline="0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  <a:lvl5pPr>
              <a:defRPr lang="da-DK" dirty="0"/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96859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7376" y="619125"/>
            <a:ext cx="7967662" cy="865188"/>
          </a:xfrm>
        </p:spPr>
        <p:txBody>
          <a:bodyPr/>
          <a:lstStyle/>
          <a:p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87376" y="1633539"/>
            <a:ext cx="3873247" cy="4668836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  <a:lvl5pPr>
              <a:defRPr lang="da-DK" dirty="0"/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4" name="Pladsholder til indhold 3"/>
          <p:cNvSpPr>
            <a:spLocks noGrp="1"/>
          </p:cNvSpPr>
          <p:nvPr>
            <p:ph sz="half" idx="2" hasCustomPrompt="1"/>
          </p:nvPr>
        </p:nvSpPr>
        <p:spPr>
          <a:xfrm>
            <a:off x="4678759" y="1635125"/>
            <a:ext cx="3876280" cy="4667250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  <a:lvl5pPr>
              <a:defRPr lang="da-DK" dirty="0"/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4B769-5527-4DD4-9DA1-DF6DC20FE7C2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549679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dsholder til billede 9"/>
          <p:cNvSpPr>
            <a:spLocks noGrp="1"/>
          </p:cNvSpPr>
          <p:nvPr>
            <p:ph type="pic" sz="quarter" idx="15" hasCustomPrompt="1"/>
          </p:nvPr>
        </p:nvSpPr>
        <p:spPr>
          <a:xfrm>
            <a:off x="4682729" y="1635125"/>
            <a:ext cx="3872309" cy="4667251"/>
          </a:xfrm>
          <a:blipFill>
            <a:blip r:embed="rId2"/>
            <a:srcRect/>
            <a:stretch>
              <a:fillRect l="-11" r="-9936"/>
            </a:stretch>
          </a:blipFill>
        </p:spPr>
        <p:txBody>
          <a:bodyPr lIns="0" tIns="2304000" rIns="0" anchor="t" anchorCtr="0"/>
          <a:lstStyle>
            <a:lvl1pPr marL="0" indent="0" algn="ctr">
              <a:buNone/>
              <a:defRPr sz="24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7377" y="619125"/>
            <a:ext cx="7967662" cy="865188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87376" y="1635125"/>
            <a:ext cx="3882486" cy="4667251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  <a:lvl5pPr>
              <a:defRPr lang="da-DK" dirty="0"/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1E670-9FB7-4315-84DE-52FB48770D82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17783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itel 1"/>
          <p:cNvSpPr>
            <a:spLocks noGrp="1"/>
          </p:cNvSpPr>
          <p:nvPr>
            <p:ph type="title"/>
          </p:nvPr>
        </p:nvSpPr>
        <p:spPr>
          <a:xfrm>
            <a:off x="587375" y="619125"/>
            <a:ext cx="7967663" cy="86518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a-DK" dirty="0" err="1"/>
              <a:t>Click</a:t>
            </a:r>
            <a:r>
              <a:rPr lang="da-DK" dirty="0"/>
              <a:t> to </a:t>
            </a:r>
            <a:r>
              <a:rPr lang="da-DK" dirty="0" err="1"/>
              <a:t>add</a:t>
            </a:r>
            <a:r>
              <a:rPr lang="da-DK" dirty="0"/>
              <a:t> </a:t>
            </a:r>
            <a:r>
              <a:rPr lang="da-DK" dirty="0" err="1"/>
              <a:t>text</a:t>
            </a:r>
            <a:endParaRPr lang="da-DK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587375" y="1635125"/>
            <a:ext cx="7967663" cy="466817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a-DK" dirty="0" err="1"/>
              <a:t>Click</a:t>
            </a:r>
            <a:r>
              <a:rPr lang="da-DK" dirty="0"/>
              <a:t> to </a:t>
            </a:r>
            <a:r>
              <a:rPr lang="da-DK" dirty="0" err="1"/>
              <a:t>add</a:t>
            </a:r>
            <a:r>
              <a:rPr lang="da-DK" dirty="0"/>
              <a:t> </a:t>
            </a:r>
            <a:r>
              <a:rPr lang="da-DK" dirty="0" err="1"/>
              <a:t>text</a:t>
            </a:r>
            <a:endParaRPr lang="da-DK" dirty="0"/>
          </a:p>
          <a:p>
            <a:pPr lvl="1"/>
            <a:r>
              <a:rPr lang="da-DK" dirty="0"/>
              <a:t>2</a:t>
            </a:r>
          </a:p>
          <a:p>
            <a:pPr lvl="2"/>
            <a:r>
              <a:rPr lang="da-DK" dirty="0"/>
              <a:t>3</a:t>
            </a:r>
          </a:p>
          <a:p>
            <a:pPr lvl="3"/>
            <a:r>
              <a:rPr lang="da-DK" dirty="0"/>
              <a:t>4</a:t>
            </a:r>
          </a:p>
          <a:p>
            <a:pPr lvl="4"/>
            <a:r>
              <a:rPr lang="da-DK" dirty="0"/>
              <a:t>5</a:t>
            </a:r>
          </a:p>
          <a:p>
            <a:pPr lvl="5"/>
            <a:r>
              <a:rPr lang="da-DK" dirty="0"/>
              <a:t>6</a:t>
            </a:r>
          </a:p>
          <a:p>
            <a:pPr lvl="6"/>
            <a:r>
              <a:rPr lang="da-DK" dirty="0"/>
              <a:t>7</a:t>
            </a:r>
          </a:p>
          <a:p>
            <a:pPr lvl="7"/>
            <a:r>
              <a:rPr lang="da-DK" dirty="0"/>
              <a:t>8</a:t>
            </a:r>
          </a:p>
          <a:p>
            <a:pPr lvl="8"/>
            <a:r>
              <a:rPr lang="da-DK" dirty="0"/>
              <a:t>9</a:t>
            </a:r>
          </a:p>
          <a:p>
            <a:pPr lvl="4"/>
            <a:endParaRPr lang="da-DK" dirty="0"/>
          </a:p>
          <a:p>
            <a:pPr marL="402431" marR="0" lvl="1" indent="-198835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da-DK" dirty="0"/>
          </a:p>
        </p:txBody>
      </p:sp>
      <p:sp>
        <p:nvSpPr>
          <p:cNvPr id="7" name="Rectangle 19"/>
          <p:cNvSpPr/>
          <p:nvPr userDrawn="1"/>
        </p:nvSpPr>
        <p:spPr>
          <a:xfrm>
            <a:off x="0" y="3"/>
            <a:ext cx="9144000" cy="332655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EEEFEE">
                  <a:alpha val="93000"/>
                </a:srgbClr>
              </a:gs>
            </a:gsLst>
            <a:lin ang="5400000" scaled="0"/>
            <a:tileRect/>
          </a:gradFill>
          <a:ln w="381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3"/>
          </p:nvPr>
        </p:nvSpPr>
        <p:spPr>
          <a:xfrm>
            <a:off x="2984558" y="85746"/>
            <a:ext cx="4168170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4"/>
          </p:nvPr>
        </p:nvSpPr>
        <p:spPr>
          <a:xfrm>
            <a:off x="8177914" y="85746"/>
            <a:ext cx="377124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2"/>
          </p:nvPr>
        </p:nvSpPr>
        <p:spPr>
          <a:xfrm>
            <a:off x="7272722" y="85746"/>
            <a:ext cx="814976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fld id="{78B939E7-E8BE-4EDC-A4C7-4CF4D90B066E}" type="datetime1">
              <a:rPr lang="da-DK" smtClean="0"/>
              <a:t>24-01-2017</a:t>
            </a:fld>
            <a:endParaRPr lang="da-DK" dirty="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24"/>
          <a:srcRect l="12043" t="11448" r="17199" b="13844"/>
          <a:stretch/>
        </p:blipFill>
        <p:spPr>
          <a:xfrm>
            <a:off x="335534" y="63578"/>
            <a:ext cx="166516" cy="211296"/>
          </a:xfrm>
          <a:prstGeom prst="rect">
            <a:avLst/>
          </a:prstGeom>
        </p:spPr>
      </p:pic>
      <p:pic>
        <p:nvPicPr>
          <p:cNvPr id="15" name="Picture 27"/>
          <p:cNvPicPr>
            <a:picLocks noChangeAspect="1"/>
          </p:cNvPicPr>
          <p:nvPr userDrawn="1"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94" y="96467"/>
            <a:ext cx="2332648" cy="159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620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4" r:id="rId2"/>
    <p:sldLayoutId id="2147483673" r:id="rId3"/>
    <p:sldLayoutId id="2147483671" r:id="rId4"/>
    <p:sldLayoutId id="2147483659" r:id="rId5"/>
    <p:sldLayoutId id="2147483672" r:id="rId6"/>
    <p:sldLayoutId id="2147483660" r:id="rId7"/>
    <p:sldLayoutId id="2147483662" r:id="rId8"/>
    <p:sldLayoutId id="2147483684" r:id="rId9"/>
    <p:sldLayoutId id="2147483685" r:id="rId10"/>
    <p:sldLayoutId id="2147483677" r:id="rId11"/>
    <p:sldLayoutId id="2147483675" r:id="rId12"/>
    <p:sldLayoutId id="2147483676" r:id="rId13"/>
    <p:sldLayoutId id="2147483678" r:id="rId14"/>
    <p:sldLayoutId id="2147483681" r:id="rId15"/>
    <p:sldLayoutId id="2147483682" r:id="rId16"/>
    <p:sldLayoutId id="2147483683" r:id="rId17"/>
    <p:sldLayoutId id="2147483687" r:id="rId18"/>
    <p:sldLayoutId id="2147483664" r:id="rId19"/>
    <p:sldLayoutId id="2147483665" r:id="rId20"/>
    <p:sldLayoutId id="2147483689" r:id="rId21"/>
    <p:sldLayoutId id="2147483688" r:id="rId22"/>
  </p:sldLayoutIdLst>
  <p:hf hdr="0" ftr="0"/>
  <p:txStyles>
    <p:titleStyle>
      <a:lvl1pPr algn="l" defTabSz="685800" rtl="0" eaLnBrk="1" latinLnBrk="0" hangingPunct="1">
        <a:lnSpc>
          <a:spcPct val="100000"/>
        </a:lnSpc>
        <a:spcBef>
          <a:spcPct val="0"/>
        </a:spcBef>
        <a:buNone/>
        <a:defRPr sz="3000" kern="1200" spc="45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71463" indent="-271463" algn="l" defTabSz="685800" rtl="0" eaLnBrk="1" latinLnBrk="0" hangingPunct="1">
        <a:lnSpc>
          <a:spcPct val="100000"/>
        </a:lnSpc>
        <a:spcBef>
          <a:spcPts val="750"/>
        </a:spcBef>
        <a:buFont typeface="Arial" panose="020B0604020202020204" pitchFamily="34" charset="0"/>
        <a:buChar char="•"/>
        <a:defRPr sz="2400" kern="1200" spc="45" baseline="0">
          <a:solidFill>
            <a:schemeClr val="tx1"/>
          </a:solidFill>
          <a:latin typeface="+mn-lt"/>
          <a:ea typeface="+mn-ea"/>
          <a:cs typeface="+mn-cs"/>
        </a:defRPr>
      </a:lvl1pPr>
      <a:lvl2pPr marL="535781" marR="0" indent="-264319" algn="l" defTabSz="685800" rtl="0" eaLnBrk="1" fontAlgn="auto" latinLnBrk="0" hangingPunct="1">
        <a:lnSpc>
          <a:spcPct val="100000"/>
        </a:lnSpc>
        <a:spcBef>
          <a:spcPts val="375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lang="da-DK" sz="2000" kern="1200" spc="45" baseline="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808038" indent="-271463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808038" indent="-271463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808038" indent="-271463" algn="l" defTabSz="685800" rtl="0" eaLnBrk="1" latinLnBrk="0" hangingPunct="1">
        <a:lnSpc>
          <a:spcPct val="100000"/>
        </a:lnSpc>
        <a:spcBef>
          <a:spcPts val="375"/>
        </a:spcBef>
        <a:buFont typeface="Arial" panose="020B0604020202020204" pitchFamily="34" charset="0"/>
        <a:buChar char="•"/>
        <a:defRPr sz="1600" kern="1200" spc="45" baseline="0">
          <a:solidFill>
            <a:schemeClr val="tx1"/>
          </a:solidFill>
          <a:latin typeface="+mn-lt"/>
          <a:ea typeface="+mn-ea"/>
          <a:cs typeface="+mn-cs"/>
        </a:defRPr>
      </a:lvl5pPr>
      <a:lvl6pPr marL="808038" indent="-271463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808038" indent="-271463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808038" indent="-271463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808038" indent="-271463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70" userDrawn="1">
          <p15:clr>
            <a:srgbClr val="F26B43"/>
          </p15:clr>
        </p15:guide>
        <p15:guide id="2" pos="5389" userDrawn="1">
          <p15:clr>
            <a:srgbClr val="F26B43"/>
          </p15:clr>
        </p15:guide>
        <p15:guide id="3" orient="horz" pos="1029" userDrawn="1">
          <p15:clr>
            <a:srgbClr val="F26B43"/>
          </p15:clr>
        </p15:guide>
        <p15:guide id="4" orient="horz" pos="3970" userDrawn="1">
          <p15:clr>
            <a:srgbClr val="F26B43"/>
          </p15:clr>
        </p15:guide>
        <p15:guide id="5" pos="5397" userDrawn="1">
          <p15:clr>
            <a:srgbClr val="F26B43"/>
          </p15:clr>
        </p15:guide>
        <p15:guide id="6" orient="horz" pos="392" userDrawn="1">
          <p15:clr>
            <a:srgbClr val="F26B43"/>
          </p15:clr>
        </p15:guide>
        <p15:guide id="7" orient="horz" pos="927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5.png"/><Relationship Id="rId5" Type="http://schemas.openxmlformats.org/officeDocument/2006/relationships/image" Target="../media/image24.jpg"/><Relationship Id="rId4" Type="http://schemas.openxmlformats.org/officeDocument/2006/relationships/image" Target="../media/image23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tmp"/><Relationship Id="rId3" Type="http://schemas.openxmlformats.org/officeDocument/2006/relationships/image" Target="../media/image29.jpeg"/><Relationship Id="rId7" Type="http://schemas.openxmlformats.org/officeDocument/2006/relationships/image" Target="../media/image33.tmp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tmp"/><Relationship Id="rId5" Type="http://schemas.openxmlformats.org/officeDocument/2006/relationships/image" Target="../media/image31.jpeg"/><Relationship Id="rId4" Type="http://schemas.openxmlformats.org/officeDocument/2006/relationships/image" Target="../media/image30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eur-lex.europa.eu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hudoc.echr.coe.int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cty.org/action/cases/4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legal-tools.org/search/" TargetMode="External"/><Relationship Id="rId4" Type="http://schemas.openxmlformats.org/officeDocument/2006/relationships/hyperlink" Target="http://icr.icty.org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cj-cij.org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www.worldtradelaw.net/" TargetMode="External"/><Relationship Id="rId5" Type="http://schemas.openxmlformats.org/officeDocument/2006/relationships/hyperlink" Target="https://docs.wto.org/" TargetMode="External"/><Relationship Id="rId4" Type="http://schemas.openxmlformats.org/officeDocument/2006/relationships/hyperlink" Target="http://bit.ly/2jHKN8w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1ssh6J6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iMIx05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eur-lex.europa.eu/search.html?typeOfCourtStatus=COURT_JUSTICE&amp;DB_TYPE_COURT=COURT_JUSTICE&amp;qid=1485255463974&amp;DTS_DOM=EU_LAW&amp;type=advanced&amp;typeOfActStatus=JUDGMENT&amp;lang=en&amp;page=1&amp;textScope0=ti-te&amp;DB_TYPE_OF_ACT=judgment&amp;CASE_LAW_SUMMARY=false&amp;andText0=%22european%20citizenship%22&amp;SUBDOM_INIT=EU_CASE_LAW&amp;DTS_SUBDOM=EU_CASE_LAW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eur-lex.europa.eu/legal-content/EN/TXT/HTML/?uri=CELEX:61964CJ0006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eur-lex.europa.eu/legal-content/EN/TXT/HTML/?uri=CELEX:62005CJ0402" TargetMode="Externa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panagis/GEM-Stones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tm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mp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mp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downthemall.net/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mp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eur-lex.europa.eu/legal-content/EN/TXT/XML/?uri=CELEX:62015CJ0344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tmp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orldtradelaw.net/databases/wtopanels.php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cty.org/case/erdemovic/4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tmp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tmp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tmp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tmp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tmp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courts.dk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tmp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tmp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tmp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tmp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tmp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tmp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tmp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m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tmp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jdJAov" TargetMode="External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tmp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m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jItlyk" TargetMode="External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hyperlink" Target="http://liwc.net/" TargetMode="External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hyperlink" Target="http://tidytextmining.com/" TargetMode="External"/><Relationship Id="rId7" Type="http://schemas.openxmlformats.org/officeDocument/2006/relationships/hyperlink" Target="http://scholar.princeton.edu/files/bstewart/files/stmnips2013.pdf" TargetMode="External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programminghistorian.org/lessons/topic-modeling-and-mallet" TargetMode="External"/><Relationship Id="rId5" Type="http://schemas.openxmlformats.org/officeDocument/2006/relationships/hyperlink" Target="https://www.amazon.com/Natural-Language-Processing-Python-Analyzing/dp/0596516495" TargetMode="External"/><Relationship Id="rId4" Type="http://schemas.openxmlformats.org/officeDocument/2006/relationships/hyperlink" Target="http://www.nltk.org/book/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hyperlink" Target="https://gate.ac.uk/" TargetMode="External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smtClean="0"/>
              <a:t>A perspective on the analysis of legal texts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 err="1" smtClean="0"/>
              <a:t>Yannis</a:t>
            </a:r>
            <a:r>
              <a:rPr lang="en-GB" dirty="0" smtClean="0"/>
              <a:t> Panagis, University of Copenhagen, Faculty of Law, </a:t>
            </a:r>
            <a:r>
              <a:rPr lang="en-GB" dirty="0" err="1" smtClean="0"/>
              <a:t>iCourts</a:t>
            </a:r>
            <a:r>
              <a:rPr lang="en-GB" dirty="0" smtClean="0"/>
              <a:t> Centre of Excellence on International Courts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sz="2400" dirty="0" smtClean="0"/>
              <a:t>Texts as Data I</a:t>
            </a:r>
            <a:endParaRPr lang="en-GB" sz="2400" dirty="0"/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6287D-C1BA-47FB-9104-667BFDE3E3EE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pPr/>
              <a:t>1</a:t>
            </a:fld>
            <a:endParaRPr lang="en-GB" dirty="0"/>
          </a:p>
        </p:txBody>
      </p:sp>
      <p:pic>
        <p:nvPicPr>
          <p:cNvPr id="9" name="Picture 2" descr="http://jura.ku.dk/Billeder/icourts/icourts-nyforside/235x120_DanmarksGrundforeningsfond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9607" y="5022850"/>
            <a:ext cx="2238375" cy="114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http://jura.ku.dk/Billeder/icourts/icourts-nyforside/235x120_SapereAude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7982" y="5022849"/>
            <a:ext cx="2238375" cy="114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5247547" y="4061865"/>
            <a:ext cx="3961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 smtClean="0"/>
              <a:t>ioannis.panagis@jur.ku.dk</a:t>
            </a:r>
            <a:endParaRPr lang="da-DK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9606" y="4053600"/>
            <a:ext cx="691097" cy="385862"/>
          </a:xfrm>
          <a:prstGeom prst="rect">
            <a:avLst/>
          </a:prstGeom>
        </p:spPr>
      </p:pic>
      <p:pic>
        <p:nvPicPr>
          <p:cNvPr id="13" name="Picture 6" descr="http://www.uwec.edu/UAC/images/Twitter-Logo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2221" y="4476983"/>
            <a:ext cx="545866" cy="545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5241320" y="4512857"/>
            <a:ext cx="3961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mtClean="0"/>
              <a:t>ypanagis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4269965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smtClean="0"/>
              <a:t>Legal </a:t>
            </a:r>
            <a:r>
              <a:rPr lang="da-DK" dirty="0" err="1" smtClean="0"/>
              <a:t>textual</a:t>
            </a:r>
            <a:r>
              <a:rPr lang="da-DK" dirty="0" smtClean="0"/>
              <a:t> data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10</a:t>
            </a:fld>
            <a:endParaRPr lang="en-GB" dirty="0"/>
          </a:p>
        </p:txBody>
      </p:sp>
      <p:pic>
        <p:nvPicPr>
          <p:cNvPr id="1026" name="Picture 2" descr="https://www.colourbox.com/download/preview/id/15670812/ts/1484926314/auth/3a5779195cdc129fb96ba918475b286fff1222d3658a5735e5634843530ab064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6444" y="1484314"/>
            <a:ext cx="4139746" cy="245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lexisnexi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6444" y="4281053"/>
            <a:ext cx="1715754" cy="723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westlaw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7909" y="4190615"/>
            <a:ext cx="2216166" cy="706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Screen Clippi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6444" y="5393554"/>
            <a:ext cx="1870363" cy="505821"/>
          </a:xfrm>
          <a:prstGeom prst="rect">
            <a:avLst/>
          </a:prstGeom>
        </p:spPr>
      </p:pic>
      <p:pic>
        <p:nvPicPr>
          <p:cNvPr id="8" name="Picture 7" descr="Screen Clippi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1316" y="5393554"/>
            <a:ext cx="2019582" cy="70494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87375" y="1484314"/>
            <a:ext cx="3701992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 smtClean="0"/>
              <a:t>A </a:t>
            </a:r>
            <a:r>
              <a:rPr lang="da-DK" dirty="0" err="1" smtClean="0"/>
              <a:t>few</a:t>
            </a:r>
            <a:r>
              <a:rPr lang="da-DK" dirty="0" smtClean="0"/>
              <a:t> </a:t>
            </a:r>
            <a:r>
              <a:rPr lang="da-DK" dirty="0" err="1" smtClean="0"/>
              <a:t>years</a:t>
            </a:r>
            <a:r>
              <a:rPr lang="da-DK" dirty="0" smtClean="0"/>
              <a:t> back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a-DK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a-DK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a-DK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a-DK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a-DK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a-DK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a-DK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a-DK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a-DK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a-DK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 smtClean="0"/>
              <a:t>Subscription services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a-DK" dirty="0"/>
          </a:p>
          <a:p>
            <a:endParaRPr lang="da-DK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 smtClean="0"/>
              <a:t>Open services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a-DK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a-DK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a-DK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 smtClean="0"/>
              <a:t>Meta </a:t>
            </a:r>
            <a:r>
              <a:rPr lang="da-DK" dirty="0" err="1" smtClean="0"/>
              <a:t>search</a:t>
            </a:r>
            <a:r>
              <a:rPr lang="da-DK" dirty="0" smtClean="0"/>
              <a:t> </a:t>
            </a:r>
            <a:r>
              <a:rPr lang="da-DK" dirty="0" err="1" smtClean="0"/>
              <a:t>engines</a:t>
            </a:r>
            <a:endParaRPr lang="en-GB" dirty="0"/>
          </a:p>
        </p:txBody>
      </p:sp>
      <p:pic>
        <p:nvPicPr>
          <p:cNvPr id="11" name="Picture 10" descr="Screen Clippi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6444" y="6182309"/>
            <a:ext cx="1743318" cy="657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239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smtClean="0"/>
              <a:t>The databases of </a:t>
            </a:r>
            <a:r>
              <a:rPr lang="da-DK" dirty="0" err="1" smtClean="0"/>
              <a:t>various</a:t>
            </a:r>
            <a:r>
              <a:rPr lang="da-DK" dirty="0" smtClean="0"/>
              <a:t> international </a:t>
            </a:r>
            <a:r>
              <a:rPr lang="da-DK" dirty="0" err="1" smtClean="0"/>
              <a:t>courts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b="1" dirty="0" smtClean="0"/>
              <a:t>Court </a:t>
            </a:r>
            <a:r>
              <a:rPr lang="da-DK" b="1" dirty="0"/>
              <a:t>of Justice of the EU </a:t>
            </a:r>
            <a:r>
              <a:rPr lang="da-DK" dirty="0"/>
              <a:t>(</a:t>
            </a:r>
            <a:r>
              <a:rPr lang="da-DK" dirty="0">
                <a:hlinkClick r:id="rId3"/>
              </a:rPr>
              <a:t>http://eur-lex.europa.eu</a:t>
            </a:r>
            <a:r>
              <a:rPr lang="da-DK" dirty="0" smtClean="0">
                <a:hlinkClick r:id="rId3"/>
              </a:rPr>
              <a:t>/</a:t>
            </a:r>
            <a:r>
              <a:rPr lang="da-DK" dirty="0" smtClean="0"/>
              <a:t>)</a:t>
            </a:r>
          </a:p>
          <a:p>
            <a:pPr lvl="1"/>
            <a:r>
              <a:rPr lang="da-DK" dirty="0" err="1" smtClean="0"/>
              <a:t>Some</a:t>
            </a:r>
            <a:r>
              <a:rPr lang="da-DK" dirty="0" smtClean="0"/>
              <a:t> </a:t>
            </a:r>
            <a:r>
              <a:rPr lang="da-DK" dirty="0" err="1" smtClean="0"/>
              <a:t>might</a:t>
            </a:r>
            <a:r>
              <a:rPr lang="da-DK" dirty="0" smtClean="0"/>
              <a:t> know CURIA (</a:t>
            </a:r>
            <a:r>
              <a:rPr lang="da-DK" dirty="0" err="1" smtClean="0"/>
              <a:t>good</a:t>
            </a:r>
            <a:r>
              <a:rPr lang="da-DK" dirty="0" smtClean="0"/>
              <a:t> but a data </a:t>
            </a:r>
            <a:r>
              <a:rPr lang="da-DK" dirty="0" err="1" smtClean="0"/>
              <a:t>collection</a:t>
            </a:r>
            <a:r>
              <a:rPr lang="da-DK" dirty="0" smtClean="0"/>
              <a:t> </a:t>
            </a:r>
            <a:r>
              <a:rPr lang="da-DK" dirty="0" err="1" smtClean="0"/>
              <a:t>hassle</a:t>
            </a:r>
            <a:r>
              <a:rPr lang="da-DK" dirty="0" smtClean="0"/>
              <a:t>)</a:t>
            </a:r>
          </a:p>
          <a:p>
            <a:pPr lvl="1"/>
            <a:r>
              <a:rPr lang="da-DK" dirty="0" smtClean="0"/>
              <a:t>Good interface </a:t>
            </a:r>
          </a:p>
          <a:p>
            <a:pPr lvl="1"/>
            <a:r>
              <a:rPr lang="da-DK" dirty="0" smtClean="0"/>
              <a:t>Good </a:t>
            </a:r>
            <a:r>
              <a:rPr lang="da-DK" dirty="0" err="1" smtClean="0"/>
              <a:t>search</a:t>
            </a:r>
            <a:r>
              <a:rPr lang="da-DK" dirty="0" smtClean="0"/>
              <a:t> </a:t>
            </a:r>
            <a:r>
              <a:rPr lang="da-DK" dirty="0" err="1" smtClean="0"/>
              <a:t>capabilities</a:t>
            </a:r>
            <a:endParaRPr lang="da-DK" dirty="0" smtClean="0"/>
          </a:p>
          <a:p>
            <a:pPr lvl="1"/>
            <a:r>
              <a:rPr lang="da-DK" dirty="0" smtClean="0"/>
              <a:t>Decisions </a:t>
            </a:r>
            <a:r>
              <a:rPr lang="da-DK" dirty="0" err="1" smtClean="0"/>
              <a:t>available</a:t>
            </a:r>
            <a:r>
              <a:rPr lang="da-DK" dirty="0" smtClean="0"/>
              <a:t> in HTML and PDF (</a:t>
            </a:r>
            <a:r>
              <a:rPr lang="da-DK" dirty="0" err="1" smtClean="0"/>
              <a:t>even</a:t>
            </a:r>
            <a:r>
              <a:rPr lang="da-DK" dirty="0" smtClean="0"/>
              <a:t> the old) and in </a:t>
            </a:r>
            <a:r>
              <a:rPr lang="da-DK" dirty="0" err="1" smtClean="0"/>
              <a:t>many</a:t>
            </a:r>
            <a:r>
              <a:rPr lang="da-DK" dirty="0" smtClean="0"/>
              <a:t> EU </a:t>
            </a:r>
            <a:r>
              <a:rPr lang="da-DK" dirty="0" err="1" smtClean="0"/>
              <a:t>languages</a:t>
            </a:r>
            <a:endParaRPr lang="da-DK" dirty="0" smtClean="0"/>
          </a:p>
          <a:p>
            <a:pPr lvl="1"/>
            <a:r>
              <a:rPr lang="da-DK" dirty="0" smtClean="0"/>
              <a:t>Metadata</a:t>
            </a:r>
          </a:p>
          <a:p>
            <a:r>
              <a:rPr lang="en-US" b="1" dirty="0" smtClean="0"/>
              <a:t>European </a:t>
            </a:r>
            <a:r>
              <a:rPr lang="en-US" b="1" dirty="0"/>
              <a:t>Court of Human Rights </a:t>
            </a:r>
            <a:r>
              <a:rPr lang="en-US" dirty="0"/>
              <a:t>(</a:t>
            </a:r>
            <a:r>
              <a:rPr lang="en-US" dirty="0">
                <a:hlinkClick r:id="rId4"/>
              </a:rPr>
              <a:t>http://hudoc.echr.coe.int</a:t>
            </a:r>
            <a:r>
              <a:rPr lang="en-US" dirty="0" smtClean="0">
                <a:hlinkClick r:id="rId4"/>
              </a:rPr>
              <a:t>/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Nice search interface lots of filters and search options</a:t>
            </a:r>
          </a:p>
          <a:p>
            <a:pPr lvl="1"/>
            <a:r>
              <a:rPr lang="en-US" dirty="0" smtClean="0"/>
              <a:t>Rich metadata</a:t>
            </a:r>
          </a:p>
          <a:p>
            <a:pPr lvl="1"/>
            <a:r>
              <a:rPr lang="en-US" dirty="0" smtClean="0"/>
              <a:t>Decisions available in English and French (mainly)</a:t>
            </a:r>
          </a:p>
          <a:p>
            <a:pPr lvl="1"/>
            <a:r>
              <a:rPr lang="en-US" dirty="0" smtClean="0"/>
              <a:t>Formats: html, MS Word, pdf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43251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smtClean="0"/>
              <a:t>The databases of </a:t>
            </a:r>
            <a:r>
              <a:rPr lang="da-DK" dirty="0" err="1" smtClean="0"/>
              <a:t>various</a:t>
            </a:r>
            <a:r>
              <a:rPr lang="da-DK" dirty="0" smtClean="0"/>
              <a:t> international </a:t>
            </a:r>
            <a:r>
              <a:rPr lang="da-DK" dirty="0" err="1" smtClean="0"/>
              <a:t>courts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a-DK" b="1" dirty="0" smtClean="0"/>
              <a:t>International </a:t>
            </a:r>
            <a:r>
              <a:rPr lang="da-DK" b="1" dirty="0" err="1" smtClean="0"/>
              <a:t>Criminal</a:t>
            </a:r>
            <a:r>
              <a:rPr lang="da-DK" b="1" dirty="0" smtClean="0"/>
              <a:t> Tribunals for the former </a:t>
            </a:r>
            <a:r>
              <a:rPr lang="da-DK" b="1" dirty="0" err="1" smtClean="0"/>
              <a:t>Yugoslavia</a:t>
            </a:r>
            <a:r>
              <a:rPr lang="da-DK" b="1" dirty="0" smtClean="0"/>
              <a:t> and Rwanda </a:t>
            </a:r>
            <a:r>
              <a:rPr lang="da-DK" b="1" dirty="0"/>
              <a:t>– ICTY/ICTR </a:t>
            </a:r>
            <a:r>
              <a:rPr lang="da-DK" dirty="0"/>
              <a:t>(</a:t>
            </a:r>
            <a:r>
              <a:rPr lang="da-DK" dirty="0">
                <a:hlinkClick r:id="rId3"/>
              </a:rPr>
              <a:t>http://</a:t>
            </a:r>
            <a:r>
              <a:rPr lang="da-DK" dirty="0" smtClean="0">
                <a:hlinkClick r:id="rId3"/>
              </a:rPr>
              <a:t>www.icty.org/action/cases/4</a:t>
            </a:r>
            <a:r>
              <a:rPr lang="da-DK" dirty="0" smtClean="0"/>
              <a:t> )</a:t>
            </a:r>
          </a:p>
          <a:p>
            <a:pPr lvl="1"/>
            <a:r>
              <a:rPr lang="da-DK" dirty="0" smtClean="0"/>
              <a:t>The provide a list of cases and relevant </a:t>
            </a:r>
            <a:r>
              <a:rPr lang="da-DK" dirty="0" err="1" smtClean="0"/>
              <a:t>rulings</a:t>
            </a:r>
            <a:r>
              <a:rPr lang="da-DK" dirty="0" smtClean="0"/>
              <a:t> for </a:t>
            </a:r>
            <a:r>
              <a:rPr lang="da-DK" dirty="0" err="1" smtClean="0"/>
              <a:t>each</a:t>
            </a:r>
            <a:endParaRPr lang="da-DK" dirty="0" smtClean="0"/>
          </a:p>
          <a:p>
            <a:pPr lvl="1"/>
            <a:r>
              <a:rPr lang="da-DK" dirty="0" err="1" smtClean="0">
                <a:solidFill>
                  <a:schemeClr val="accent1"/>
                </a:solidFill>
              </a:rPr>
              <a:t>Judgments</a:t>
            </a:r>
            <a:r>
              <a:rPr lang="da-DK" dirty="0" smtClean="0">
                <a:solidFill>
                  <a:schemeClr val="accent1"/>
                </a:solidFill>
              </a:rPr>
              <a:t> </a:t>
            </a:r>
            <a:r>
              <a:rPr lang="da-DK" dirty="0" err="1" smtClean="0">
                <a:solidFill>
                  <a:schemeClr val="accent1"/>
                </a:solidFill>
              </a:rPr>
              <a:t>are</a:t>
            </a:r>
            <a:r>
              <a:rPr lang="da-DK" dirty="0" smtClean="0">
                <a:solidFill>
                  <a:schemeClr val="accent1"/>
                </a:solidFill>
              </a:rPr>
              <a:t> </a:t>
            </a:r>
            <a:r>
              <a:rPr lang="da-DK" dirty="0" err="1" smtClean="0">
                <a:solidFill>
                  <a:schemeClr val="accent1"/>
                </a:solidFill>
              </a:rPr>
              <a:t>always</a:t>
            </a:r>
            <a:r>
              <a:rPr lang="da-DK" dirty="0" smtClean="0">
                <a:solidFill>
                  <a:schemeClr val="accent1"/>
                </a:solidFill>
              </a:rPr>
              <a:t> in pdf </a:t>
            </a:r>
            <a:r>
              <a:rPr lang="da-DK" dirty="0" smtClean="0"/>
              <a:t>(and with </a:t>
            </a:r>
            <a:r>
              <a:rPr lang="da-DK" dirty="0" err="1" smtClean="0"/>
              <a:t>many</a:t>
            </a:r>
            <a:r>
              <a:rPr lang="da-DK" dirty="0" smtClean="0"/>
              <a:t> </a:t>
            </a:r>
            <a:r>
              <a:rPr lang="da-DK" dirty="0" err="1" smtClean="0"/>
              <a:t>errors</a:t>
            </a:r>
            <a:r>
              <a:rPr lang="da-DK" dirty="0" smtClean="0"/>
              <a:t> in </a:t>
            </a:r>
            <a:r>
              <a:rPr lang="da-DK" dirty="0" err="1" smtClean="0"/>
              <a:t>Slavic</a:t>
            </a:r>
            <a:r>
              <a:rPr lang="da-DK" dirty="0" smtClean="0"/>
              <a:t> </a:t>
            </a:r>
            <a:r>
              <a:rPr lang="da-DK" dirty="0" err="1" smtClean="0"/>
              <a:t>names</a:t>
            </a:r>
            <a:r>
              <a:rPr lang="da-DK" dirty="0" smtClean="0"/>
              <a:t> the </a:t>
            </a:r>
            <a:r>
              <a:rPr lang="da-DK" dirty="0" err="1" smtClean="0"/>
              <a:t>early</a:t>
            </a:r>
            <a:r>
              <a:rPr lang="da-DK" dirty="0" smtClean="0"/>
              <a:t> </a:t>
            </a:r>
            <a:r>
              <a:rPr lang="da-DK" dirty="0" err="1" smtClean="0"/>
              <a:t>ones</a:t>
            </a:r>
            <a:r>
              <a:rPr lang="da-DK" dirty="0" smtClean="0"/>
              <a:t>)</a:t>
            </a:r>
          </a:p>
          <a:p>
            <a:pPr lvl="1"/>
            <a:r>
              <a:rPr lang="da-DK" dirty="0" smtClean="0"/>
              <a:t>The </a:t>
            </a:r>
            <a:r>
              <a:rPr lang="da-DK" dirty="0" err="1" smtClean="0"/>
              <a:t>court</a:t>
            </a:r>
            <a:r>
              <a:rPr lang="da-DK" dirty="0" smtClean="0"/>
              <a:t> has a </a:t>
            </a:r>
            <a:r>
              <a:rPr lang="da-DK" dirty="0" err="1" smtClean="0"/>
              <a:t>less</a:t>
            </a:r>
            <a:r>
              <a:rPr lang="da-DK" dirty="0" smtClean="0"/>
              <a:t> </a:t>
            </a:r>
            <a:r>
              <a:rPr lang="da-DK" dirty="0" err="1" smtClean="0"/>
              <a:t>known</a:t>
            </a:r>
            <a:r>
              <a:rPr lang="da-DK" dirty="0" smtClean="0"/>
              <a:t> </a:t>
            </a:r>
            <a:r>
              <a:rPr lang="da-DK" dirty="0" err="1" smtClean="0"/>
              <a:t>searchable</a:t>
            </a:r>
            <a:r>
              <a:rPr lang="da-DK" dirty="0"/>
              <a:t> database </a:t>
            </a:r>
            <a:r>
              <a:rPr lang="da-DK" dirty="0">
                <a:hlinkClick r:id="rId4"/>
              </a:rPr>
              <a:t>http://icr.icty.org</a:t>
            </a:r>
            <a:r>
              <a:rPr lang="da-DK" dirty="0" smtClean="0">
                <a:hlinkClick r:id="rId4"/>
              </a:rPr>
              <a:t>/</a:t>
            </a:r>
            <a:r>
              <a:rPr lang="da-DK" dirty="0" smtClean="0"/>
              <a:t>. </a:t>
            </a:r>
          </a:p>
          <a:p>
            <a:pPr lvl="2"/>
            <a:r>
              <a:rPr lang="da-DK" dirty="0" err="1" smtClean="0"/>
              <a:t>Needs</a:t>
            </a:r>
            <a:r>
              <a:rPr lang="da-DK" dirty="0" smtClean="0"/>
              <a:t> an </a:t>
            </a:r>
            <a:r>
              <a:rPr lang="da-DK" dirty="0" err="1" smtClean="0"/>
              <a:t>account</a:t>
            </a:r>
            <a:r>
              <a:rPr lang="da-DK" dirty="0" smtClean="0"/>
              <a:t> (</a:t>
            </a:r>
            <a:r>
              <a:rPr lang="da-DK" dirty="0" err="1" smtClean="0"/>
              <a:t>free</a:t>
            </a:r>
            <a:r>
              <a:rPr lang="da-DK" dirty="0" smtClean="0"/>
              <a:t>) and </a:t>
            </a:r>
            <a:r>
              <a:rPr lang="da-DK" dirty="0" err="1" smtClean="0"/>
              <a:t>difficult</a:t>
            </a:r>
            <a:r>
              <a:rPr lang="da-DK" dirty="0" smtClean="0"/>
              <a:t> to </a:t>
            </a:r>
            <a:r>
              <a:rPr lang="da-DK" dirty="0" err="1" smtClean="0"/>
              <a:t>scrape</a:t>
            </a:r>
            <a:r>
              <a:rPr lang="da-DK" dirty="0" smtClean="0"/>
              <a:t>.</a:t>
            </a:r>
          </a:p>
          <a:p>
            <a:pPr lvl="2"/>
            <a:r>
              <a:rPr lang="da-DK" dirty="0" err="1" smtClean="0"/>
              <a:t>Otherwise</a:t>
            </a:r>
            <a:r>
              <a:rPr lang="da-DK" dirty="0" smtClean="0"/>
              <a:t> </a:t>
            </a:r>
            <a:r>
              <a:rPr lang="da-DK" dirty="0" err="1" smtClean="0"/>
              <a:t>full</a:t>
            </a:r>
            <a:r>
              <a:rPr lang="da-DK" dirty="0" smtClean="0"/>
              <a:t> </a:t>
            </a:r>
            <a:r>
              <a:rPr lang="da-DK" dirty="0" err="1" smtClean="0"/>
              <a:t>text</a:t>
            </a:r>
            <a:r>
              <a:rPr lang="da-DK" dirty="0" smtClean="0"/>
              <a:t> </a:t>
            </a:r>
            <a:r>
              <a:rPr lang="da-DK" dirty="0" err="1" smtClean="0"/>
              <a:t>seach</a:t>
            </a:r>
            <a:r>
              <a:rPr lang="da-DK" dirty="0" smtClean="0"/>
              <a:t> </a:t>
            </a:r>
            <a:r>
              <a:rPr lang="da-DK" dirty="0" err="1" smtClean="0"/>
              <a:t>even</a:t>
            </a:r>
            <a:r>
              <a:rPr lang="da-DK" dirty="0" smtClean="0"/>
              <a:t> in </a:t>
            </a:r>
            <a:r>
              <a:rPr lang="da-DK" dirty="0" err="1" smtClean="0"/>
              <a:t>scanned</a:t>
            </a:r>
            <a:r>
              <a:rPr lang="da-DK" dirty="0" smtClean="0"/>
              <a:t> </a:t>
            </a:r>
            <a:r>
              <a:rPr lang="da-DK" dirty="0" err="1" smtClean="0"/>
              <a:t>documents</a:t>
            </a:r>
            <a:endParaRPr lang="da-DK" dirty="0" smtClean="0"/>
          </a:p>
          <a:p>
            <a:r>
              <a:rPr lang="en-US" b="1" dirty="0" smtClean="0"/>
              <a:t>International Criminal Court</a:t>
            </a:r>
            <a:r>
              <a:rPr lang="en-US" dirty="0" smtClean="0"/>
              <a:t>(</a:t>
            </a:r>
            <a:r>
              <a:rPr lang="en-US" dirty="0" smtClean="0">
                <a:hlinkClick r:id="rId5"/>
              </a:rPr>
              <a:t>https</a:t>
            </a:r>
            <a:r>
              <a:rPr lang="en-US" dirty="0">
                <a:hlinkClick r:id="rId5"/>
              </a:rPr>
              <a:t>://www.legal-tools.org</a:t>
            </a:r>
            <a:r>
              <a:rPr lang="en-US" dirty="0" smtClean="0">
                <a:hlinkClick r:id="rId5"/>
              </a:rPr>
              <a:t>/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You can basically browse all the cases also from ICTY/ICTR </a:t>
            </a:r>
          </a:p>
          <a:p>
            <a:pPr lvl="1"/>
            <a:r>
              <a:rPr lang="en-US" dirty="0" smtClean="0">
                <a:solidFill>
                  <a:schemeClr val="accent1"/>
                </a:solidFill>
              </a:rPr>
              <a:t>Rich metadata </a:t>
            </a:r>
            <a:r>
              <a:rPr lang="en-US" dirty="0" smtClean="0"/>
              <a:t>(dates not always correct!)</a:t>
            </a:r>
          </a:p>
          <a:p>
            <a:pPr lvl="1"/>
            <a:r>
              <a:rPr lang="en-US" dirty="0" smtClean="0"/>
              <a:t>Formats: html, pdf</a:t>
            </a:r>
          </a:p>
          <a:p>
            <a:pPr lvl="1"/>
            <a:r>
              <a:rPr lang="en-US" dirty="0" smtClean="0">
                <a:solidFill>
                  <a:schemeClr val="accent1"/>
                </a:solidFill>
              </a:rPr>
              <a:t>Search</a:t>
            </a:r>
            <a:r>
              <a:rPr lang="en-US" dirty="0" smtClean="0"/>
              <a:t> leads to a </a:t>
            </a:r>
            <a:r>
              <a:rPr lang="en-US" dirty="0" smtClean="0">
                <a:solidFill>
                  <a:schemeClr val="accent1"/>
                </a:solidFill>
              </a:rPr>
              <a:t>search engine </a:t>
            </a:r>
            <a:r>
              <a:rPr lang="en-US" dirty="0" smtClean="0"/>
              <a:t>where you can perform searches (not on scanned documents, though)</a:t>
            </a:r>
          </a:p>
          <a:p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43477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smtClean="0"/>
              <a:t>The databases of </a:t>
            </a:r>
            <a:r>
              <a:rPr lang="da-DK" dirty="0" err="1" smtClean="0"/>
              <a:t>various</a:t>
            </a:r>
            <a:r>
              <a:rPr lang="da-DK" dirty="0" smtClean="0"/>
              <a:t> international </a:t>
            </a:r>
            <a:r>
              <a:rPr lang="da-DK" dirty="0" err="1" smtClean="0"/>
              <a:t>courts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a-DK" b="1" dirty="0" smtClean="0"/>
              <a:t>International Court of Justice</a:t>
            </a:r>
            <a:r>
              <a:rPr lang="da-DK" dirty="0" smtClean="0"/>
              <a:t> </a:t>
            </a:r>
            <a:r>
              <a:rPr lang="da-DK" dirty="0"/>
              <a:t>(</a:t>
            </a:r>
            <a:r>
              <a:rPr lang="da-DK" dirty="0">
                <a:hlinkClick r:id="rId3"/>
              </a:rPr>
              <a:t>http://www.icj-cij.org</a:t>
            </a:r>
            <a:r>
              <a:rPr lang="da-DK" dirty="0" smtClean="0">
                <a:hlinkClick r:id="rId3"/>
              </a:rPr>
              <a:t>/</a:t>
            </a:r>
            <a:r>
              <a:rPr lang="da-DK" dirty="0" smtClean="0"/>
              <a:t>)</a:t>
            </a:r>
          </a:p>
          <a:p>
            <a:pPr lvl="1"/>
            <a:r>
              <a:rPr lang="da-DK" dirty="0" smtClean="0">
                <a:solidFill>
                  <a:schemeClr val="accent1"/>
                </a:solidFill>
              </a:rPr>
              <a:t>No </a:t>
            </a:r>
            <a:r>
              <a:rPr lang="da-DK" dirty="0" err="1" smtClean="0">
                <a:solidFill>
                  <a:schemeClr val="accent1"/>
                </a:solidFill>
              </a:rPr>
              <a:t>searchable</a:t>
            </a:r>
            <a:r>
              <a:rPr lang="da-DK" dirty="0" smtClean="0">
                <a:solidFill>
                  <a:schemeClr val="accent1"/>
                </a:solidFill>
              </a:rPr>
              <a:t> database </a:t>
            </a:r>
            <a:r>
              <a:rPr lang="da-DK" dirty="0" err="1" smtClean="0">
                <a:solidFill>
                  <a:schemeClr val="accent1"/>
                </a:solidFill>
              </a:rPr>
              <a:t>here</a:t>
            </a:r>
            <a:r>
              <a:rPr lang="da-DK" dirty="0" smtClean="0"/>
              <a:t> </a:t>
            </a:r>
          </a:p>
          <a:p>
            <a:pPr lvl="1"/>
            <a:r>
              <a:rPr lang="da-DK" dirty="0" smtClean="0"/>
              <a:t>The </a:t>
            </a:r>
            <a:r>
              <a:rPr lang="da-DK" dirty="0" err="1" smtClean="0"/>
              <a:t>court</a:t>
            </a:r>
            <a:r>
              <a:rPr lang="da-DK" dirty="0" smtClean="0"/>
              <a:t> provides list of </a:t>
            </a:r>
            <a:r>
              <a:rPr lang="da-DK" dirty="0" err="1" smtClean="0"/>
              <a:t>judgments</a:t>
            </a:r>
            <a:r>
              <a:rPr lang="da-DK" dirty="0" smtClean="0"/>
              <a:t> for all cases</a:t>
            </a:r>
          </a:p>
          <a:p>
            <a:pPr lvl="1"/>
            <a:r>
              <a:rPr lang="da-DK" dirty="0" err="1" smtClean="0"/>
              <a:t>Judgments</a:t>
            </a:r>
            <a:r>
              <a:rPr lang="da-DK" dirty="0" smtClean="0"/>
              <a:t> in PDF and in </a:t>
            </a:r>
            <a:r>
              <a:rPr lang="da-DK" dirty="0" err="1" smtClean="0"/>
              <a:t>many</a:t>
            </a:r>
            <a:r>
              <a:rPr lang="da-DK" dirty="0" smtClean="0"/>
              <a:t> </a:t>
            </a:r>
            <a:r>
              <a:rPr lang="da-DK" dirty="0" err="1" smtClean="0"/>
              <a:t>older</a:t>
            </a:r>
            <a:r>
              <a:rPr lang="da-DK" dirty="0" smtClean="0"/>
              <a:t> cases </a:t>
            </a:r>
            <a:r>
              <a:rPr lang="da-DK" dirty="0" err="1" smtClean="0"/>
              <a:t>one</a:t>
            </a:r>
            <a:r>
              <a:rPr lang="da-DK" dirty="0" smtClean="0"/>
              <a:t> page in English and </a:t>
            </a:r>
            <a:r>
              <a:rPr lang="da-DK" dirty="0" err="1" smtClean="0"/>
              <a:t>one</a:t>
            </a:r>
            <a:r>
              <a:rPr lang="da-DK" dirty="0" smtClean="0"/>
              <a:t> in French!</a:t>
            </a:r>
          </a:p>
          <a:p>
            <a:pPr lvl="1"/>
            <a:r>
              <a:rPr lang="da-DK" dirty="0" smtClean="0"/>
              <a:t>Limited metadata</a:t>
            </a:r>
          </a:p>
          <a:p>
            <a:r>
              <a:rPr lang="en-US" b="1" dirty="0" smtClean="0"/>
              <a:t>World Trade </a:t>
            </a:r>
            <a:r>
              <a:rPr lang="en-US" b="1" dirty="0" err="1" smtClean="0"/>
              <a:t>Organisation</a:t>
            </a:r>
            <a:endParaRPr lang="en-US" b="1" dirty="0" smtClean="0"/>
          </a:p>
          <a:p>
            <a:pPr lvl="1"/>
            <a:r>
              <a:rPr lang="en-US" dirty="0" smtClean="0"/>
              <a:t>Has both a list of disputes and a search engine</a:t>
            </a:r>
            <a:r>
              <a:rPr lang="en-US" dirty="0"/>
              <a:t>, </a:t>
            </a:r>
            <a:r>
              <a:rPr lang="en-US" dirty="0" smtClean="0">
                <a:hlinkClick r:id="rId4"/>
              </a:rPr>
              <a:t>http</a:t>
            </a:r>
            <a:r>
              <a:rPr lang="en-US" dirty="0">
                <a:hlinkClick r:id="rId4"/>
              </a:rPr>
              <a:t>://</a:t>
            </a:r>
            <a:r>
              <a:rPr lang="en-US" dirty="0" smtClean="0">
                <a:hlinkClick r:id="rId4"/>
              </a:rPr>
              <a:t>bit.ly/2jHKN8w</a:t>
            </a:r>
            <a:endParaRPr lang="en-US" dirty="0" smtClean="0"/>
          </a:p>
          <a:p>
            <a:pPr lvl="1"/>
            <a:r>
              <a:rPr lang="en-US" dirty="0" smtClean="0"/>
              <a:t>Available for the appellate body, too</a:t>
            </a:r>
          </a:p>
          <a:p>
            <a:pPr lvl="1"/>
            <a:r>
              <a:rPr lang="en-US" dirty="0" smtClean="0"/>
              <a:t>Good metadata</a:t>
            </a:r>
          </a:p>
          <a:p>
            <a:pPr lvl="1"/>
            <a:r>
              <a:rPr lang="en-US" dirty="0" smtClean="0"/>
              <a:t>Documents available in PDF</a:t>
            </a:r>
          </a:p>
          <a:p>
            <a:pPr lvl="1"/>
            <a:r>
              <a:rPr lang="en-US" dirty="0" smtClean="0"/>
              <a:t>Provide other data such as meeting </a:t>
            </a:r>
            <a:r>
              <a:rPr lang="en-US" dirty="0"/>
              <a:t>minutes through </a:t>
            </a:r>
            <a:r>
              <a:rPr lang="en-US" dirty="0">
                <a:hlinkClick r:id="rId5"/>
              </a:rPr>
              <a:t>https://docs.wto.org</a:t>
            </a:r>
            <a:r>
              <a:rPr lang="en-US" dirty="0" smtClean="0">
                <a:hlinkClick r:id="rId5"/>
              </a:rPr>
              <a:t>/</a:t>
            </a:r>
            <a:endParaRPr lang="en-US" dirty="0" smtClean="0"/>
          </a:p>
          <a:p>
            <a:pPr lvl="1"/>
            <a:r>
              <a:rPr lang="en-US" dirty="0">
                <a:hlinkClick r:id="rId6"/>
              </a:rPr>
              <a:t>http://www.worldtradelaw.net</a:t>
            </a:r>
            <a:r>
              <a:rPr lang="en-US" dirty="0" smtClean="0">
                <a:hlinkClick r:id="rId6"/>
              </a:rPr>
              <a:t>/</a:t>
            </a:r>
            <a:r>
              <a:rPr lang="en-US" dirty="0" smtClean="0"/>
              <a:t> also provides an up to date list of awards</a:t>
            </a:r>
          </a:p>
          <a:p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4470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smtClean="0"/>
              <a:t>The databases of </a:t>
            </a:r>
            <a:r>
              <a:rPr lang="da-DK" dirty="0" err="1" smtClean="0"/>
              <a:t>various</a:t>
            </a:r>
            <a:r>
              <a:rPr lang="da-DK" dirty="0" smtClean="0"/>
              <a:t> international </a:t>
            </a:r>
            <a:r>
              <a:rPr lang="da-DK" dirty="0" err="1" smtClean="0"/>
              <a:t>courts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a-DK" b="1" dirty="0" err="1" smtClean="0"/>
              <a:t>Interamerican</a:t>
            </a:r>
            <a:r>
              <a:rPr lang="da-DK" b="1" dirty="0" smtClean="0"/>
              <a:t> Court on Human </a:t>
            </a:r>
            <a:r>
              <a:rPr lang="da-DK" b="1" dirty="0"/>
              <a:t>Rights </a:t>
            </a:r>
            <a:r>
              <a:rPr lang="da-DK" dirty="0"/>
              <a:t>(</a:t>
            </a:r>
            <a:r>
              <a:rPr lang="da-DK" dirty="0">
                <a:hlinkClick r:id="rId3"/>
              </a:rPr>
              <a:t>http://</a:t>
            </a:r>
            <a:r>
              <a:rPr lang="da-DK" dirty="0" smtClean="0">
                <a:hlinkClick r:id="rId3"/>
              </a:rPr>
              <a:t>bit.ly/1ssh6J6</a:t>
            </a:r>
            <a:r>
              <a:rPr lang="da-DK" dirty="0" smtClean="0"/>
              <a:t>) </a:t>
            </a:r>
          </a:p>
          <a:p>
            <a:pPr marL="271462" lvl="1" indent="0">
              <a:buNone/>
            </a:pPr>
            <a:r>
              <a:rPr lang="da-DK" b="1" dirty="0" err="1" smtClean="0"/>
              <a:t>Pros</a:t>
            </a:r>
            <a:r>
              <a:rPr lang="da-DK" b="1" dirty="0" smtClean="0"/>
              <a:t>:</a:t>
            </a:r>
          </a:p>
          <a:p>
            <a:pPr lvl="1"/>
            <a:r>
              <a:rPr lang="da-DK" dirty="0" err="1" smtClean="0"/>
              <a:t>Searchable</a:t>
            </a:r>
            <a:r>
              <a:rPr lang="da-DK" dirty="0" smtClean="0"/>
              <a:t> database (</a:t>
            </a:r>
            <a:r>
              <a:rPr lang="da-DK" dirty="0" err="1" smtClean="0"/>
              <a:t>title</a:t>
            </a:r>
            <a:r>
              <a:rPr lang="da-DK" dirty="0" smtClean="0"/>
              <a:t>, date, type of decisions) </a:t>
            </a:r>
          </a:p>
          <a:p>
            <a:pPr lvl="1"/>
            <a:r>
              <a:rPr lang="da-DK" dirty="0" err="1" smtClean="0"/>
              <a:t>Judgments</a:t>
            </a:r>
            <a:r>
              <a:rPr lang="da-DK" dirty="0" smtClean="0"/>
              <a:t> in PDF and Word</a:t>
            </a:r>
          </a:p>
          <a:p>
            <a:pPr lvl="1"/>
            <a:r>
              <a:rPr lang="da-DK" dirty="0" err="1" smtClean="0"/>
              <a:t>Available</a:t>
            </a:r>
            <a:r>
              <a:rPr lang="da-DK" dirty="0" smtClean="0"/>
              <a:t> in Spanish and English</a:t>
            </a:r>
          </a:p>
          <a:p>
            <a:pPr marL="271462" lvl="1" indent="0">
              <a:buNone/>
            </a:pPr>
            <a:r>
              <a:rPr lang="sv-SE" b="1" dirty="0" err="1" smtClean="0"/>
              <a:t>Cons</a:t>
            </a:r>
            <a:r>
              <a:rPr lang="sv-SE" b="1" dirty="0" smtClean="0"/>
              <a:t>:</a:t>
            </a:r>
          </a:p>
          <a:p>
            <a:pPr lvl="1"/>
            <a:r>
              <a:rPr lang="sv-SE" dirty="0" err="1" smtClean="0"/>
              <a:t>Limited</a:t>
            </a:r>
            <a:r>
              <a:rPr lang="sv-SE" dirty="0" smtClean="0"/>
              <a:t> metadata, </a:t>
            </a:r>
            <a:r>
              <a:rPr lang="sv-SE" dirty="0" err="1" smtClean="0"/>
              <a:t>mostly</a:t>
            </a:r>
            <a:r>
              <a:rPr lang="sv-SE" dirty="0" smtClean="0"/>
              <a:t> </a:t>
            </a:r>
            <a:r>
              <a:rPr lang="sv-SE" dirty="0" err="1" smtClean="0"/>
              <a:t>have</a:t>
            </a:r>
            <a:r>
              <a:rPr lang="sv-SE" dirty="0" smtClean="0"/>
              <a:t> to be </a:t>
            </a:r>
            <a:r>
              <a:rPr lang="sv-SE" dirty="0" err="1" smtClean="0"/>
              <a:t>extracted</a:t>
            </a:r>
            <a:endParaRPr lang="sv-SE" dirty="0" smtClean="0"/>
          </a:p>
          <a:p>
            <a:pPr lvl="1"/>
            <a:r>
              <a:rPr lang="sv-SE" dirty="0" err="1" smtClean="0"/>
              <a:t>Incosistencies</a:t>
            </a:r>
            <a:endParaRPr lang="sv-SE" dirty="0" smtClean="0"/>
          </a:p>
          <a:p>
            <a:pPr lvl="1"/>
            <a:r>
              <a:rPr lang="sv-SE" dirty="0" smtClean="0"/>
              <a:t>Hard to </a:t>
            </a:r>
            <a:r>
              <a:rPr lang="sv-SE" dirty="0" err="1" smtClean="0"/>
              <a:t>link</a:t>
            </a:r>
            <a:r>
              <a:rPr lang="sv-SE" dirty="0" smtClean="0"/>
              <a:t> </a:t>
            </a:r>
            <a:r>
              <a:rPr lang="sv-SE" dirty="0" err="1" smtClean="0"/>
              <a:t>cases</a:t>
            </a:r>
            <a:r>
              <a:rPr lang="sv-SE" dirty="0" smtClean="0"/>
              <a:t> and </a:t>
            </a:r>
            <a:r>
              <a:rPr lang="sv-SE" dirty="0" err="1" smtClean="0"/>
              <a:t>case</a:t>
            </a:r>
            <a:r>
              <a:rPr lang="sv-SE" dirty="0" smtClean="0"/>
              <a:t> </a:t>
            </a:r>
            <a:r>
              <a:rPr lang="sv-SE" dirty="0" err="1" smtClean="0"/>
              <a:t>documents</a:t>
            </a:r>
            <a:endParaRPr lang="sv-SE" dirty="0" smtClean="0"/>
          </a:p>
          <a:p>
            <a:pPr lvl="1"/>
            <a:r>
              <a:rPr lang="sv-SE" dirty="0" smtClean="0"/>
              <a:t>No full text </a:t>
            </a:r>
            <a:r>
              <a:rPr lang="sv-SE" dirty="0" err="1" smtClean="0"/>
              <a:t>search</a:t>
            </a:r>
            <a:r>
              <a:rPr lang="sv-SE" dirty="0" smtClean="0"/>
              <a:t> 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46158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 smtClean="0"/>
              <a:t>Collecting</a:t>
            </a:r>
            <a:r>
              <a:rPr lang="sv-SE" dirty="0" smtClean="0"/>
              <a:t> data – The </a:t>
            </a:r>
            <a:r>
              <a:rPr lang="sv-SE" dirty="0" err="1" smtClean="0"/>
              <a:t>anatomy</a:t>
            </a:r>
            <a:r>
              <a:rPr lang="sv-SE" dirty="0" smtClean="0"/>
              <a:t> </a:t>
            </a:r>
            <a:r>
              <a:rPr lang="sv-SE" dirty="0" err="1" smtClean="0"/>
              <a:t>of</a:t>
            </a:r>
            <a:r>
              <a:rPr lang="sv-SE" dirty="0" smtClean="0"/>
              <a:t> EUR-Lex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 err="1" smtClean="0"/>
              <a:t>Let’s</a:t>
            </a:r>
            <a:r>
              <a:rPr lang="sv-SE" dirty="0" smtClean="0"/>
              <a:t> </a:t>
            </a:r>
            <a:r>
              <a:rPr lang="sv-SE" dirty="0" err="1" smtClean="0"/>
              <a:t>search</a:t>
            </a:r>
            <a:r>
              <a:rPr lang="sv-SE" dirty="0" smtClean="0"/>
              <a:t> for Kadi in text and </a:t>
            </a:r>
            <a:r>
              <a:rPr lang="sv-SE" dirty="0" err="1" smtClean="0"/>
              <a:t>title</a:t>
            </a:r>
            <a:r>
              <a:rPr lang="sv-SE" dirty="0" smtClean="0"/>
              <a:t> and </a:t>
            </a:r>
            <a:r>
              <a:rPr lang="sv-SE" dirty="0" err="1" smtClean="0"/>
              <a:t>court</a:t>
            </a:r>
            <a:r>
              <a:rPr lang="sv-SE" dirty="0" smtClean="0"/>
              <a:t> </a:t>
            </a:r>
            <a:r>
              <a:rPr lang="sv-SE" dirty="0" err="1" smtClean="0"/>
              <a:t>of</a:t>
            </a:r>
            <a:r>
              <a:rPr lang="sv-SE" dirty="0" smtClean="0"/>
              <a:t> </a:t>
            </a:r>
            <a:r>
              <a:rPr lang="sv-SE" dirty="0" err="1" smtClean="0"/>
              <a:t>Justice</a:t>
            </a:r>
            <a:r>
              <a:rPr lang="sv-SE" dirty="0"/>
              <a:t> (</a:t>
            </a:r>
            <a:r>
              <a:rPr lang="sv-SE" dirty="0">
                <a:hlinkClick r:id="rId3"/>
              </a:rPr>
              <a:t>http://</a:t>
            </a:r>
            <a:r>
              <a:rPr lang="sv-SE" dirty="0" smtClean="0">
                <a:hlinkClick r:id="rId3"/>
              </a:rPr>
              <a:t>bit.ly/2iMIx05</a:t>
            </a:r>
            <a:r>
              <a:rPr lang="sv-SE" dirty="0" smtClean="0"/>
              <a:t>)</a:t>
            </a:r>
          </a:p>
          <a:p>
            <a:endParaRPr lang="sv-SE" dirty="0"/>
          </a:p>
          <a:p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15</a:t>
            </a:fld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842" y="2486457"/>
            <a:ext cx="7977196" cy="4759504"/>
          </a:xfrm>
          <a:prstGeom prst="rect">
            <a:avLst/>
          </a:prstGeom>
        </p:spPr>
      </p:pic>
      <p:sp>
        <p:nvSpPr>
          <p:cNvPr id="7" name="Rectangular Callout 6"/>
          <p:cNvSpPr/>
          <p:nvPr/>
        </p:nvSpPr>
        <p:spPr>
          <a:xfrm>
            <a:off x="6409271" y="3459460"/>
            <a:ext cx="1768643" cy="806116"/>
          </a:xfrm>
          <a:prstGeom prst="wedgeRectCallout">
            <a:avLst>
              <a:gd name="adj1" fmla="val -109268"/>
              <a:gd name="adj2" fmla="val -12108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smtClean="0"/>
              <a:t>The </a:t>
            </a:r>
            <a:r>
              <a:rPr lang="sv-SE" dirty="0" err="1" smtClean="0"/>
              <a:t>address</a:t>
            </a:r>
            <a:endParaRPr lang="en-GB" dirty="0"/>
          </a:p>
        </p:txBody>
      </p:sp>
      <p:sp>
        <p:nvSpPr>
          <p:cNvPr id="8" name="Rectangular Callout 7"/>
          <p:cNvSpPr/>
          <p:nvPr/>
        </p:nvSpPr>
        <p:spPr>
          <a:xfrm>
            <a:off x="6150884" y="5490587"/>
            <a:ext cx="1768643" cy="806116"/>
          </a:xfrm>
          <a:prstGeom prst="wedgeRectCallout">
            <a:avLst>
              <a:gd name="adj1" fmla="val -84778"/>
              <a:gd name="adj2" fmla="val 5652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 smtClean="0"/>
              <a:t>Some</a:t>
            </a:r>
            <a:r>
              <a:rPr lang="sv-SE" dirty="0" smtClean="0"/>
              <a:t> </a:t>
            </a:r>
            <a:r>
              <a:rPr lang="sv-SE" dirty="0" err="1" smtClean="0"/>
              <a:t>useful</a:t>
            </a:r>
            <a:r>
              <a:rPr lang="sv-SE" dirty="0" smtClean="0"/>
              <a:t> meta</a:t>
            </a:r>
            <a:endParaRPr lang="en-GB" dirty="0"/>
          </a:p>
        </p:txBody>
      </p:sp>
      <p:sp>
        <p:nvSpPr>
          <p:cNvPr id="9" name="Rectangular Callout 8"/>
          <p:cNvSpPr/>
          <p:nvPr/>
        </p:nvSpPr>
        <p:spPr>
          <a:xfrm>
            <a:off x="1117673" y="5497187"/>
            <a:ext cx="1768643" cy="806116"/>
          </a:xfrm>
          <a:prstGeom prst="wedgeRectCallout">
            <a:avLst>
              <a:gd name="adj1" fmla="val 73725"/>
              <a:gd name="adj2" fmla="val 6249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smtClean="0"/>
              <a:t>CELEX</a:t>
            </a:r>
            <a:endParaRPr lang="en-GB" dirty="0"/>
          </a:p>
        </p:txBody>
      </p:sp>
      <p:sp>
        <p:nvSpPr>
          <p:cNvPr id="10" name="Rectangular Callout 9"/>
          <p:cNvSpPr/>
          <p:nvPr/>
        </p:nvSpPr>
        <p:spPr>
          <a:xfrm>
            <a:off x="3416614" y="5087529"/>
            <a:ext cx="1768643" cy="806116"/>
          </a:xfrm>
          <a:prstGeom prst="wedgeRectCallout">
            <a:avLst>
              <a:gd name="adj1" fmla="val -44642"/>
              <a:gd name="adj2" fmla="val 9832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 smtClean="0"/>
              <a:t>Direct</a:t>
            </a:r>
            <a:r>
              <a:rPr lang="sv-SE" dirty="0" smtClean="0"/>
              <a:t> </a:t>
            </a:r>
            <a:r>
              <a:rPr lang="sv-SE" dirty="0" err="1" smtClean="0"/>
              <a:t>link</a:t>
            </a:r>
            <a:r>
              <a:rPr lang="sv-SE" dirty="0" smtClean="0"/>
              <a:t> to the html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91173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Disecting</a:t>
            </a:r>
            <a:r>
              <a:rPr lang="en-US" dirty="0" smtClean="0"/>
              <a:t> the address part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sz="1600" dirty="0"/>
              <a:t>http://</a:t>
            </a:r>
            <a:r>
              <a:rPr lang="en-GB" sz="1600" dirty="0" smtClean="0">
                <a:latin typeface="Consolas" panose="020B0609020204030204" pitchFamily="49" charset="0"/>
              </a:rPr>
              <a:t>eur-lex.europa.eu/search.html?typeOfCourtStatus=COURT_JUSTICE&amp;DB_TYPE_COURT=COURT_JUSTICE&amp;qid=1485255463974&amp;DTS_DOM=EU_LAW&amp;type=advanced&amp;typeOfActStatus=JUDGMENT&amp;lang=en&amp;page=1&amp;textScope0=ti-te&amp;DB_TYPE_OF_ACT=judgment&amp;CASE_LAW_SUMMARY=false&amp;</a:t>
            </a:r>
            <a:r>
              <a:rPr lang="en-GB" sz="1600" dirty="0" smtClean="0">
                <a:solidFill>
                  <a:schemeClr val="accent1"/>
                </a:solidFill>
                <a:latin typeface="Consolas" panose="020B0609020204030204" pitchFamily="49" charset="0"/>
              </a:rPr>
              <a:t>andText0=Kadi</a:t>
            </a:r>
            <a:r>
              <a:rPr lang="en-GB" sz="1600" dirty="0" smtClean="0">
                <a:latin typeface="Consolas" panose="020B0609020204030204" pitchFamily="49" charset="0"/>
              </a:rPr>
              <a:t>&amp;SUBDOM_INIT=EU_CASE_LAW&amp;DTS_SUBDOM=EU_CASE_LAW</a:t>
            </a:r>
          </a:p>
          <a:p>
            <a:pPr marL="0" indent="0">
              <a:buNone/>
            </a:pPr>
            <a:endParaRPr lang="en-US" sz="1600" dirty="0">
              <a:latin typeface="Consolas" panose="020B0609020204030204" pitchFamily="49" charset="0"/>
            </a:endParaRPr>
          </a:p>
          <a:p>
            <a:r>
              <a:rPr lang="en-US" sz="1800" dirty="0" smtClean="0">
                <a:latin typeface="+mj-lt"/>
              </a:rPr>
              <a:t>Weird incomprehensive string but…</a:t>
            </a:r>
          </a:p>
          <a:p>
            <a:r>
              <a:rPr lang="en-GB" sz="1600" dirty="0" smtClean="0">
                <a:solidFill>
                  <a:schemeClr val="accent1"/>
                </a:solidFill>
                <a:latin typeface="Consolas" panose="020B0609020204030204" pitchFamily="49" charset="0"/>
              </a:rPr>
              <a:t>andText0=</a:t>
            </a:r>
            <a:r>
              <a:rPr lang="en-GB" sz="1600" dirty="0" err="1" smtClean="0">
                <a:solidFill>
                  <a:schemeClr val="accent1"/>
                </a:solidFill>
                <a:latin typeface="Consolas" panose="020B0609020204030204" pitchFamily="49" charset="0"/>
              </a:rPr>
              <a:t>Kadi</a:t>
            </a:r>
            <a:r>
              <a:rPr lang="en-GB" sz="1600" dirty="0" smtClean="0">
                <a:solidFill>
                  <a:schemeClr val="accent1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smtClean="0">
                <a:latin typeface="+mj-lt"/>
              </a:rPr>
              <a:t>contains the search keyword!</a:t>
            </a:r>
          </a:p>
          <a:p>
            <a:r>
              <a:rPr lang="en-US" sz="1600" dirty="0" smtClean="0">
                <a:latin typeface="+mj-lt"/>
              </a:rPr>
              <a:t>Will it still work if we write something in double-quotes?</a:t>
            </a:r>
          </a:p>
          <a:p>
            <a:r>
              <a:rPr lang="en-GB" sz="1600" dirty="0">
                <a:solidFill>
                  <a:schemeClr val="accent1"/>
                </a:solidFill>
                <a:latin typeface="Consolas" panose="020B0609020204030204" pitchFamily="49" charset="0"/>
              </a:rPr>
              <a:t>andText0</a:t>
            </a:r>
            <a:r>
              <a:rPr lang="en-GB" sz="1600" dirty="0" smtClean="0">
                <a:solidFill>
                  <a:schemeClr val="accent1"/>
                </a:solidFill>
                <a:latin typeface="Consolas" panose="020B0609020204030204" pitchFamily="49" charset="0"/>
              </a:rPr>
              <a:t>=“</a:t>
            </a:r>
            <a:r>
              <a:rPr lang="en-GB" sz="1600" dirty="0" err="1" smtClean="0">
                <a:solidFill>
                  <a:schemeClr val="accent1"/>
                </a:solidFill>
                <a:latin typeface="Consolas" panose="020B0609020204030204" pitchFamily="49" charset="0"/>
              </a:rPr>
              <a:t>european</a:t>
            </a:r>
            <a:r>
              <a:rPr lang="en-GB" sz="1600" dirty="0" smtClean="0">
                <a:solidFill>
                  <a:schemeClr val="accent1"/>
                </a:solidFill>
                <a:latin typeface="Consolas" panose="020B0609020204030204" pitchFamily="49" charset="0"/>
              </a:rPr>
              <a:t> citizenship” </a:t>
            </a:r>
            <a:r>
              <a:rPr lang="en-US" sz="1600" dirty="0" smtClean="0"/>
              <a:t>or even </a:t>
            </a:r>
            <a:r>
              <a:rPr lang="en-US" sz="1600" dirty="0"/>
              <a:t>better </a:t>
            </a:r>
            <a:r>
              <a:rPr lang="en-GB" sz="1600" dirty="0">
                <a:solidFill>
                  <a:schemeClr val="accent1"/>
                </a:solidFill>
                <a:latin typeface="Consolas" panose="020B0609020204030204" pitchFamily="49" charset="0"/>
              </a:rPr>
              <a:t>andText0=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</a:rPr>
              <a:t>%22european%20citizenship%22 </a:t>
            </a:r>
            <a:r>
              <a:rPr lang="en-US" sz="1600" dirty="0" smtClean="0"/>
              <a:t>will search for </a:t>
            </a:r>
            <a:r>
              <a:rPr lang="en-US" sz="1600" dirty="0" smtClean="0">
                <a:solidFill>
                  <a:schemeClr val="accent1"/>
                </a:solidFill>
              </a:rPr>
              <a:t>“</a:t>
            </a:r>
            <a:r>
              <a:rPr lang="en-US" sz="1600" dirty="0" err="1" smtClean="0">
                <a:solidFill>
                  <a:schemeClr val="accent1"/>
                </a:solidFill>
              </a:rPr>
              <a:t>european</a:t>
            </a:r>
            <a:r>
              <a:rPr lang="en-US" sz="1600" dirty="0" smtClean="0">
                <a:solidFill>
                  <a:schemeClr val="accent1"/>
                </a:solidFill>
              </a:rPr>
              <a:t> citizenship” </a:t>
            </a:r>
            <a:r>
              <a:rPr lang="en-US" sz="1600" dirty="0" smtClean="0"/>
              <a:t>!!!</a:t>
            </a:r>
          </a:p>
          <a:p>
            <a:r>
              <a:rPr lang="en-US" sz="1600" dirty="0" smtClean="0">
                <a:hlinkClick r:id="rId3"/>
              </a:rPr>
              <a:t>Proof</a:t>
            </a:r>
            <a:endParaRPr lang="en-US" sz="1600" dirty="0"/>
          </a:p>
          <a:p>
            <a:r>
              <a:rPr lang="en-US" sz="1600" b="1" dirty="0" smtClean="0">
                <a:latin typeface="+mj-lt"/>
              </a:rPr>
              <a:t>Idea: </a:t>
            </a:r>
            <a:r>
              <a:rPr lang="en-US" sz="1600" dirty="0" smtClean="0">
                <a:latin typeface="+mj-lt"/>
              </a:rPr>
              <a:t>We can write a program to search for us by fooling the addresses!</a:t>
            </a:r>
          </a:p>
          <a:p>
            <a:r>
              <a:rPr lang="en-US" sz="1600" dirty="0" smtClean="0">
                <a:latin typeface="+mj-lt"/>
              </a:rPr>
              <a:t>BUT we can do things without writing code!</a:t>
            </a:r>
            <a:endParaRPr lang="en-GB" sz="1600" dirty="0">
              <a:latin typeface="+mj-lt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5831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CELEX </a:t>
            </a:r>
            <a:r>
              <a:rPr lang="sv-SE" dirty="0" err="1" smtClean="0"/>
              <a:t>numbers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chemeClr val="accent1"/>
                </a:solidFill>
              </a:rPr>
              <a:t>CELEX </a:t>
            </a:r>
            <a:r>
              <a:rPr lang="en-US" dirty="0" smtClean="0">
                <a:solidFill>
                  <a:schemeClr val="accent1"/>
                </a:solidFill>
              </a:rPr>
              <a:t>number</a:t>
            </a:r>
            <a:r>
              <a:rPr lang="en-US" dirty="0" smtClean="0"/>
              <a:t> </a:t>
            </a:r>
            <a:r>
              <a:rPr lang="en-US" dirty="0"/>
              <a:t>is a unique identifier that </a:t>
            </a:r>
            <a:r>
              <a:rPr lang="en-US" dirty="0" smtClean="0">
                <a:solidFill>
                  <a:schemeClr val="accent1"/>
                </a:solidFill>
              </a:rPr>
              <a:t>identifies </a:t>
            </a:r>
            <a:r>
              <a:rPr lang="en-US" dirty="0">
                <a:solidFill>
                  <a:schemeClr val="accent1"/>
                </a:solidFill>
              </a:rPr>
              <a:t>every document of the </a:t>
            </a:r>
            <a:r>
              <a:rPr lang="en-US" dirty="0" smtClean="0">
                <a:solidFill>
                  <a:schemeClr val="accent1"/>
                </a:solidFill>
              </a:rPr>
              <a:t>EU</a:t>
            </a:r>
            <a:r>
              <a:rPr lang="en-US" dirty="0" smtClean="0"/>
              <a:t> </a:t>
            </a:r>
            <a:r>
              <a:rPr lang="en-US" dirty="0"/>
              <a:t>including Treaties, Legislation and case law</a:t>
            </a:r>
            <a:r>
              <a:rPr lang="en-US" dirty="0" smtClean="0"/>
              <a:t>.</a:t>
            </a:r>
          </a:p>
          <a:p>
            <a:r>
              <a:rPr lang="sv-SE" dirty="0" smtClean="0"/>
              <a:t>For the </a:t>
            </a:r>
            <a:r>
              <a:rPr lang="sv-SE" dirty="0" err="1" smtClean="0"/>
              <a:t>case</a:t>
            </a:r>
            <a:r>
              <a:rPr lang="sv-SE" dirty="0" smtClean="0"/>
              <a:t> </a:t>
            </a:r>
            <a:r>
              <a:rPr lang="sv-SE" dirty="0" err="1" smtClean="0"/>
              <a:t>law</a:t>
            </a:r>
            <a:r>
              <a:rPr lang="sv-SE" dirty="0" smtClean="0"/>
              <a:t> it </a:t>
            </a:r>
            <a:r>
              <a:rPr lang="sv-SE" dirty="0" err="1" smtClean="0"/>
              <a:t>encodes</a:t>
            </a:r>
            <a:r>
              <a:rPr lang="sv-SE" dirty="0" smtClean="0"/>
              <a:t> the </a:t>
            </a:r>
            <a:r>
              <a:rPr lang="sv-SE" dirty="0" err="1" smtClean="0"/>
              <a:t>case</a:t>
            </a:r>
            <a:r>
              <a:rPr lang="sv-SE" dirty="0" smtClean="0"/>
              <a:t> </a:t>
            </a:r>
            <a:r>
              <a:rPr lang="sv-SE" dirty="0" err="1" smtClean="0"/>
              <a:t>number</a:t>
            </a:r>
            <a:r>
              <a:rPr lang="sv-SE" dirty="0" smtClean="0"/>
              <a:t> / </a:t>
            </a:r>
            <a:r>
              <a:rPr lang="sv-SE" dirty="0" err="1" smtClean="0"/>
              <a:t>year</a:t>
            </a:r>
            <a:endParaRPr lang="en-GB" dirty="0" smtClean="0"/>
          </a:p>
          <a:p>
            <a:pPr lvl="1"/>
            <a:r>
              <a:rPr lang="en-US" dirty="0" smtClean="0"/>
              <a:t>61964CJ0006 is case C-6/64, i.e. Costa v Enel</a:t>
            </a:r>
          </a:p>
          <a:p>
            <a:r>
              <a:rPr lang="en-US" dirty="0" smtClean="0"/>
              <a:t>CELEX is </a:t>
            </a:r>
            <a:r>
              <a:rPr lang="en-US" dirty="0" smtClean="0">
                <a:solidFill>
                  <a:schemeClr val="accent1"/>
                </a:solidFill>
              </a:rPr>
              <a:t>our best friend </a:t>
            </a:r>
            <a:r>
              <a:rPr lang="en-US" dirty="0" smtClean="0"/>
              <a:t>for data collection and data analysis!</a:t>
            </a:r>
          </a:p>
          <a:p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34506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CELEX and </a:t>
            </a:r>
            <a:r>
              <a:rPr lang="sv-SE" dirty="0" err="1" smtClean="0"/>
              <a:t>direct</a:t>
            </a:r>
            <a:r>
              <a:rPr lang="sv-SE" dirty="0" smtClean="0"/>
              <a:t> access to </a:t>
            </a:r>
            <a:r>
              <a:rPr lang="sv-SE" dirty="0" err="1" smtClean="0"/>
              <a:t>judgment</a:t>
            </a:r>
            <a:r>
              <a:rPr lang="sv-SE" dirty="0" smtClean="0"/>
              <a:t> text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Address of the text of Costa:</a:t>
            </a:r>
          </a:p>
          <a:p>
            <a:pPr marL="0" indent="0">
              <a:buNone/>
            </a:pPr>
            <a:r>
              <a:rPr lang="en-US" dirty="0" smtClean="0">
                <a:latin typeface="Consolas" panose="020B0609020204030204" pitchFamily="49" charset="0"/>
                <a:hlinkClick r:id="rId3"/>
              </a:rPr>
              <a:t>http</a:t>
            </a:r>
            <a:r>
              <a:rPr lang="en-US" dirty="0">
                <a:latin typeface="Consolas" panose="020B0609020204030204" pitchFamily="49" charset="0"/>
                <a:hlinkClick r:id="rId3"/>
              </a:rPr>
              <a:t>://eur-lex.europa.eu/legal-content/EN/TXT/HTML/?</a:t>
            </a:r>
            <a:r>
              <a:rPr lang="en-US" dirty="0" smtClean="0">
                <a:latin typeface="Consolas" panose="020B0609020204030204" pitchFamily="49" charset="0"/>
                <a:hlinkClick r:id="rId3"/>
              </a:rPr>
              <a:t>uri=CELEX:61964CJ0006</a:t>
            </a:r>
            <a:endParaRPr lang="en-US" dirty="0" smtClean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b="1" dirty="0"/>
              <a:t>NB</a:t>
            </a:r>
            <a:r>
              <a:rPr lang="en-US" dirty="0"/>
              <a:t>: CELEX is at the last part!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If we substitute on the last part the CELEX of </a:t>
            </a:r>
            <a:r>
              <a:rPr lang="en-US" dirty="0" err="1"/>
              <a:t>Kadi</a:t>
            </a:r>
            <a:r>
              <a:rPr lang="en-US" dirty="0"/>
              <a:t> 62005CJ0402 do we get the </a:t>
            </a:r>
            <a:r>
              <a:rPr lang="en-US" dirty="0" err="1"/>
              <a:t>Kadi</a:t>
            </a:r>
            <a:r>
              <a:rPr lang="en-US" dirty="0"/>
              <a:t> judgment? </a:t>
            </a:r>
          </a:p>
          <a:p>
            <a:pPr marL="0" indent="0" algn="ctr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>
                <a:hlinkClick r:id="rId4"/>
              </a:rPr>
              <a:t>Demo</a:t>
            </a:r>
            <a:endParaRPr lang="en-US" dirty="0"/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37568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 smtClean="0"/>
              <a:t>Strategy</a:t>
            </a:r>
            <a:r>
              <a:rPr lang="sv-SE" dirty="0" smtClean="0"/>
              <a:t> to </a:t>
            </a:r>
            <a:r>
              <a:rPr lang="sv-SE" dirty="0" err="1" smtClean="0"/>
              <a:t>collect</a:t>
            </a:r>
            <a:r>
              <a:rPr lang="sv-SE" dirty="0" smtClean="0"/>
              <a:t> </a:t>
            </a:r>
            <a:r>
              <a:rPr lang="sv-SE" dirty="0" err="1" smtClean="0"/>
              <a:t>our</a:t>
            </a:r>
            <a:r>
              <a:rPr lang="sv-SE" dirty="0" smtClean="0"/>
              <a:t> </a:t>
            </a:r>
            <a:r>
              <a:rPr lang="sv-SE" dirty="0" err="1" smtClean="0"/>
              <a:t>judgments</a:t>
            </a:r>
            <a:r>
              <a:rPr lang="sv-SE" dirty="0" smtClean="0"/>
              <a:t> from EUR-Lex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sv-SE" dirty="0" err="1" smtClean="0"/>
              <a:t>Submit</a:t>
            </a:r>
            <a:r>
              <a:rPr lang="sv-SE" dirty="0" smtClean="0"/>
              <a:t> a </a:t>
            </a:r>
            <a:r>
              <a:rPr lang="sv-SE" dirty="0" err="1" smtClean="0"/>
              <a:t>query</a:t>
            </a:r>
            <a:r>
              <a:rPr lang="sv-SE" dirty="0" smtClean="0"/>
              <a:t> to EUR-Lex, </a:t>
            </a:r>
            <a:r>
              <a:rPr lang="sv-SE" dirty="0" err="1" smtClean="0"/>
              <a:t>e.g</a:t>
            </a:r>
            <a:r>
              <a:rPr lang="sv-SE" dirty="0" smtClean="0"/>
              <a:t>. all </a:t>
            </a:r>
            <a:r>
              <a:rPr lang="sv-SE" dirty="0" err="1" smtClean="0">
                <a:solidFill>
                  <a:schemeClr val="accent1"/>
                </a:solidFill>
              </a:rPr>
              <a:t>judgments</a:t>
            </a:r>
            <a:r>
              <a:rPr lang="sv-SE" dirty="0" smtClean="0">
                <a:solidFill>
                  <a:schemeClr val="accent1"/>
                </a:solidFill>
              </a:rPr>
              <a:t> from a period</a:t>
            </a:r>
            <a:r>
              <a:rPr lang="sv-SE" dirty="0" smtClean="0"/>
              <a:t>, </a:t>
            </a:r>
            <a:r>
              <a:rPr lang="sv-SE" dirty="0" err="1" smtClean="0">
                <a:solidFill>
                  <a:schemeClr val="accent1"/>
                </a:solidFill>
              </a:rPr>
              <a:t>judments</a:t>
            </a:r>
            <a:r>
              <a:rPr lang="sv-SE" dirty="0" smtClean="0">
                <a:solidFill>
                  <a:schemeClr val="accent1"/>
                </a:solidFill>
              </a:rPr>
              <a:t> </a:t>
            </a:r>
            <a:r>
              <a:rPr lang="sv-SE" dirty="0" err="1" smtClean="0">
                <a:solidFill>
                  <a:schemeClr val="accent1"/>
                </a:solidFill>
              </a:rPr>
              <a:t>containing</a:t>
            </a:r>
            <a:r>
              <a:rPr lang="sv-SE" dirty="0" smtClean="0">
                <a:solidFill>
                  <a:schemeClr val="accent1"/>
                </a:solidFill>
              </a:rPr>
              <a:t> a </a:t>
            </a:r>
            <a:r>
              <a:rPr lang="sv-SE" dirty="0" err="1" smtClean="0">
                <a:solidFill>
                  <a:schemeClr val="accent1"/>
                </a:solidFill>
              </a:rPr>
              <a:t>phrase</a:t>
            </a:r>
            <a:r>
              <a:rPr lang="sv-SE" dirty="0" smtClean="0">
                <a:solidFill>
                  <a:schemeClr val="accent1"/>
                </a:solidFill>
              </a:rPr>
              <a:t> </a:t>
            </a:r>
            <a:r>
              <a:rPr lang="sv-SE" dirty="0" smtClean="0"/>
              <a:t>etc.</a:t>
            </a:r>
          </a:p>
          <a:p>
            <a:pPr marL="457200" indent="-457200">
              <a:buFont typeface="+mj-lt"/>
              <a:buAutoNum type="arabicPeriod"/>
            </a:pPr>
            <a:r>
              <a:rPr lang="sv-SE" dirty="0" err="1" smtClean="0"/>
              <a:t>Collect</a:t>
            </a:r>
            <a:r>
              <a:rPr lang="sv-SE" dirty="0" smtClean="0"/>
              <a:t> all the CELEX </a:t>
            </a:r>
            <a:r>
              <a:rPr lang="sv-SE" dirty="0" err="1" smtClean="0"/>
              <a:t>numbers</a:t>
            </a:r>
            <a:r>
              <a:rPr lang="sv-SE" dirty="0" smtClean="0"/>
              <a:t> </a:t>
            </a:r>
            <a:r>
              <a:rPr lang="sv-SE" dirty="0" err="1" smtClean="0"/>
              <a:t>of</a:t>
            </a:r>
            <a:r>
              <a:rPr lang="sv-SE" dirty="0" smtClean="0"/>
              <a:t> the texts</a:t>
            </a:r>
          </a:p>
          <a:p>
            <a:pPr marL="457200" indent="-457200">
              <a:buFont typeface="+mj-lt"/>
              <a:buAutoNum type="arabicPeriod"/>
            </a:pPr>
            <a:r>
              <a:rPr lang="sv-SE" dirty="0" err="1" smtClean="0"/>
              <a:t>Find</a:t>
            </a:r>
            <a:r>
              <a:rPr lang="sv-SE" dirty="0" smtClean="0"/>
              <a:t> a </a:t>
            </a:r>
            <a:r>
              <a:rPr lang="sv-SE" dirty="0" err="1" smtClean="0"/>
              <a:t>way</a:t>
            </a:r>
            <a:r>
              <a:rPr lang="sv-SE" dirty="0" smtClean="0"/>
              <a:t> to </a:t>
            </a:r>
            <a:r>
              <a:rPr lang="sv-SE" dirty="0" err="1" smtClean="0"/>
              <a:t>download</a:t>
            </a:r>
            <a:r>
              <a:rPr lang="sv-SE" dirty="0" smtClean="0"/>
              <a:t> the HTML texts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4348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smtClean="0"/>
              <a:t>Materials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hlinkClick r:id="rId3"/>
              </a:rPr>
              <a:t>https://</a:t>
            </a:r>
            <a:r>
              <a:rPr lang="en-GB" dirty="0" smtClean="0">
                <a:hlinkClick r:id="rId3"/>
              </a:rPr>
              <a:t>github.com/ypanagis/GEM-Stones</a:t>
            </a:r>
            <a:endParaRPr lang="en-GB" dirty="0" smtClean="0"/>
          </a:p>
          <a:p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2</a:t>
            </a:fld>
            <a:endParaRPr lang="en-GB" dirty="0"/>
          </a:p>
        </p:txBody>
      </p:sp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3206" y="2052445"/>
            <a:ext cx="5277587" cy="275310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Oval 6"/>
          <p:cNvSpPr/>
          <p:nvPr/>
        </p:nvSpPr>
        <p:spPr>
          <a:xfrm>
            <a:off x="5157627" y="4191856"/>
            <a:ext cx="1448656" cy="431515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 err="1" smtClean="0"/>
          </a:p>
        </p:txBody>
      </p:sp>
    </p:spTree>
    <p:extLst>
      <p:ext uri="{BB962C8B-B14F-4D97-AF65-F5344CB8AC3E}">
        <p14:creationId xmlns:p14="http://schemas.microsoft.com/office/powerpoint/2010/main" val="957510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 smtClean="0"/>
              <a:t>Querying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sv-SE" dirty="0" err="1" smtClean="0"/>
              <a:t>Through</a:t>
            </a:r>
            <a:r>
              <a:rPr lang="sv-SE" dirty="0" smtClean="0"/>
              <a:t> the </a:t>
            </a:r>
            <a:r>
              <a:rPr lang="sv-SE" dirty="0" err="1" smtClean="0"/>
              <a:t>query</a:t>
            </a:r>
            <a:r>
              <a:rPr lang="sv-SE" dirty="0" smtClean="0"/>
              <a:t> interface</a:t>
            </a:r>
          </a:p>
          <a:p>
            <a:pPr marL="457200" indent="-457200">
              <a:buFont typeface="+mj-lt"/>
              <a:buAutoNum type="arabicPeriod"/>
            </a:pPr>
            <a:r>
              <a:rPr lang="sv-SE" dirty="0" smtClean="0"/>
              <a:t>By </a:t>
            </a:r>
            <a:r>
              <a:rPr lang="sv-SE" dirty="0" err="1" smtClean="0"/>
              <a:t>modifying</a:t>
            </a:r>
            <a:r>
              <a:rPr lang="sv-SE" dirty="0" smtClean="0"/>
              <a:t> the </a:t>
            </a:r>
            <a:r>
              <a:rPr lang="sv-SE" dirty="0" err="1" smtClean="0"/>
              <a:t>query</a:t>
            </a:r>
            <a:r>
              <a:rPr lang="sv-SE" dirty="0" smtClean="0"/>
              <a:t> </a:t>
            </a:r>
            <a:r>
              <a:rPr lang="sv-SE" dirty="0" err="1" smtClean="0"/>
              <a:t>address</a:t>
            </a:r>
            <a:r>
              <a:rPr lang="sv-SE" dirty="0" smtClean="0"/>
              <a:t> and </a:t>
            </a:r>
            <a:r>
              <a:rPr lang="sv-SE" dirty="0" err="1" smtClean="0"/>
              <a:t>run</a:t>
            </a:r>
            <a:r>
              <a:rPr lang="sv-SE" dirty="0" smtClean="0"/>
              <a:t> the </a:t>
            </a:r>
            <a:r>
              <a:rPr lang="sv-SE" dirty="0" err="1" smtClean="0"/>
              <a:t>query</a:t>
            </a:r>
            <a:r>
              <a:rPr lang="sv-SE" dirty="0" smtClean="0"/>
              <a:t> </a:t>
            </a:r>
            <a:r>
              <a:rPr lang="sv-SE" dirty="0" err="1" smtClean="0"/>
              <a:t>with</a:t>
            </a:r>
            <a:r>
              <a:rPr lang="sv-SE" dirty="0" smtClean="0"/>
              <a:t> a script (program)</a:t>
            </a:r>
          </a:p>
          <a:p>
            <a:pPr marL="457200" indent="-457200">
              <a:buFont typeface="+mj-lt"/>
              <a:buAutoNum type="arabicPeriod"/>
            </a:pPr>
            <a:r>
              <a:rPr lang="sv-SE" dirty="0" smtClean="0"/>
              <a:t>By </a:t>
            </a:r>
            <a:r>
              <a:rPr lang="sv-SE" dirty="0" err="1" smtClean="0"/>
              <a:t>using</a:t>
            </a:r>
            <a:r>
              <a:rPr lang="sv-SE" dirty="0" smtClean="0"/>
              <a:t> the XML webservice </a:t>
            </a:r>
            <a:r>
              <a:rPr lang="sv-SE" dirty="0" err="1" smtClean="0"/>
              <a:t>of</a:t>
            </a:r>
            <a:r>
              <a:rPr lang="sv-SE" dirty="0" smtClean="0"/>
              <a:t> EUR-Lex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20</a:t>
            </a:fld>
            <a:endParaRPr lang="en-GB" dirty="0"/>
          </a:p>
        </p:txBody>
      </p:sp>
      <p:grpSp>
        <p:nvGrpSpPr>
          <p:cNvPr id="9" name="Group 8"/>
          <p:cNvGrpSpPr/>
          <p:nvPr/>
        </p:nvGrpSpPr>
        <p:grpSpPr>
          <a:xfrm>
            <a:off x="5992311" y="3429000"/>
            <a:ext cx="2562727" cy="3705742"/>
            <a:chOff x="5992311" y="3429000"/>
            <a:chExt cx="2562727" cy="3705742"/>
          </a:xfrm>
        </p:grpSpPr>
        <p:pic>
          <p:nvPicPr>
            <p:cNvPr id="6" name="Picture 5" descr="Screen Clippi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76867" y="3429000"/>
              <a:ext cx="2381582" cy="3705742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5992311" y="5943600"/>
              <a:ext cx="2562727" cy="359703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938463" y="3994484"/>
            <a:ext cx="39102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Options 2 and 3 may require some programming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43781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Collect CELEX numbers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Export all results (max. 100)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US" dirty="0" smtClean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GB" dirty="0" smtClean="0"/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Scrape them</a:t>
            </a:r>
          </a:p>
          <a:p>
            <a:pPr marL="778668" lvl="1" indent="-514350">
              <a:buFont typeface="+mj-lt"/>
              <a:buAutoNum type="romanLcPeriod"/>
            </a:pPr>
            <a:r>
              <a:rPr lang="en-US" dirty="0" smtClean="0"/>
              <a:t>Chrome </a:t>
            </a:r>
            <a:r>
              <a:rPr lang="en-US" dirty="0" err="1" smtClean="0"/>
              <a:t>WebScraper</a:t>
            </a:r>
            <a:r>
              <a:rPr lang="en-US" dirty="0"/>
              <a:t> (http://webscraper.io/) or </a:t>
            </a:r>
            <a:r>
              <a:rPr lang="en-US" dirty="0" smtClean="0"/>
              <a:t>similar</a:t>
            </a:r>
          </a:p>
          <a:p>
            <a:pPr marL="778668" lvl="1" indent="-514350">
              <a:buFont typeface="+mj-lt"/>
              <a:buAutoNum type="romanLcPeriod"/>
            </a:pPr>
            <a:r>
              <a:rPr lang="en-US" dirty="0" smtClean="0"/>
              <a:t>Custom scraping script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21</a:t>
            </a:fld>
            <a:endParaRPr lang="en-GB" dirty="0"/>
          </a:p>
        </p:txBody>
      </p:sp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3439" y="2057400"/>
            <a:ext cx="2540929" cy="1951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590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have you been collecting your texts?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22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38965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Download judgments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Need to know the exact addresses</a:t>
            </a:r>
          </a:p>
          <a:p>
            <a:r>
              <a:rPr lang="en-US" dirty="0" smtClean="0"/>
              <a:t>Use the CELEX + URL trick on each CELEX and save all the URLs to download in a single file</a:t>
            </a:r>
          </a:p>
          <a:p>
            <a:r>
              <a:rPr lang="en-US" dirty="0" smtClean="0"/>
              <a:t>Write a program to loop over the URLs and get the files, OR</a:t>
            </a:r>
          </a:p>
          <a:p>
            <a:r>
              <a:rPr lang="en-US" dirty="0" smtClean="0"/>
              <a:t>Use </a:t>
            </a:r>
            <a:r>
              <a:rPr lang="en-US" b="1" dirty="0" err="1" smtClean="0">
                <a:solidFill>
                  <a:schemeClr val="accent1"/>
                </a:solidFill>
              </a:rPr>
              <a:t>HTTrack</a:t>
            </a:r>
            <a:r>
              <a:rPr lang="en-US" b="1" dirty="0" smtClean="0">
                <a:solidFill>
                  <a:schemeClr val="accent1"/>
                </a:solidFill>
              </a:rPr>
              <a:t>, </a:t>
            </a:r>
            <a:r>
              <a:rPr lang="en-US" dirty="0" smtClean="0"/>
              <a:t>OR</a:t>
            </a:r>
          </a:p>
          <a:p>
            <a:r>
              <a:rPr lang="en-US" dirty="0" smtClean="0"/>
              <a:t>Use the Mozilla Firefox extension</a:t>
            </a:r>
            <a:r>
              <a:rPr lang="en-US" b="1" dirty="0" smtClean="0">
                <a:solidFill>
                  <a:schemeClr val="accent1"/>
                </a:solidFill>
              </a:rPr>
              <a:t> </a:t>
            </a:r>
            <a:r>
              <a:rPr lang="en-US" b="1" dirty="0" err="1" smtClean="0">
                <a:solidFill>
                  <a:schemeClr val="accent1"/>
                </a:solidFill>
              </a:rPr>
              <a:t>DownThemAll</a:t>
            </a:r>
            <a:r>
              <a:rPr lang="en-US" b="1" dirty="0" smtClean="0">
                <a:solidFill>
                  <a:schemeClr val="accent1"/>
                </a:solidFill>
              </a:rPr>
              <a:t> </a:t>
            </a:r>
            <a:r>
              <a:rPr lang="en-US" dirty="0" smtClean="0"/>
              <a:t>(</a:t>
            </a:r>
            <a:r>
              <a:rPr lang="en-US" dirty="0" smtClean="0">
                <a:hlinkClick r:id="rId3"/>
              </a:rPr>
              <a:t>http://downthemall.net</a:t>
            </a:r>
            <a:r>
              <a:rPr lang="en-US" dirty="0" smtClean="0"/>
              <a:t>)</a:t>
            </a:r>
            <a:endParaRPr lang="en-US" b="1" dirty="0" smtClean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23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73405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scraping crash course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Web is offering a lot of data but often in forms we cannot use very easily organize</a:t>
            </a:r>
          </a:p>
          <a:p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Instead of: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Web scraping is the process to extract all the data that we need from sources available on the WWW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24</a:t>
            </a:fld>
            <a:endParaRPr lang="en-GB" dirty="0"/>
          </a:p>
        </p:txBody>
      </p:sp>
      <p:pic>
        <p:nvPicPr>
          <p:cNvPr id="6" name="Picture 5" descr="Jurisprudence finder - Mozilla Firefox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95" t="39869" r="24868" b="50483"/>
          <a:stretch/>
        </p:blipFill>
        <p:spPr>
          <a:xfrm>
            <a:off x="873643" y="2622885"/>
            <a:ext cx="6806567" cy="685800"/>
          </a:xfrm>
          <a:prstGeom prst="rect">
            <a:avLst/>
          </a:prstGeom>
        </p:spPr>
      </p:pic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2960611"/>
              </p:ext>
            </p:extLst>
          </p:nvPr>
        </p:nvGraphicFramePr>
        <p:xfrm>
          <a:off x="1228926" y="4296445"/>
          <a:ext cx="6096000" cy="10795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679308777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799050359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66109133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43137015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Case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Respondent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Date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Link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15487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b="1" dirty="0" smtClean="0"/>
                        <a:t>San Miguel Sosa et al. v. Venezuela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Venezuela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20/12/2016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251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66939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does what you see actually look like?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7375" y="1650235"/>
            <a:ext cx="7967663" cy="4668178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25</a:t>
            </a:fld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2084" r="11042" b="5185"/>
          <a:stretch/>
        </p:blipFill>
        <p:spPr>
          <a:xfrm>
            <a:off x="587375" y="1484313"/>
            <a:ext cx="7860898" cy="518245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808892" y="5143500"/>
            <a:ext cx="2110154" cy="1523270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ular Callout 8"/>
          <p:cNvSpPr/>
          <p:nvPr/>
        </p:nvSpPr>
        <p:spPr>
          <a:xfrm>
            <a:off x="131885" y="4510454"/>
            <a:ext cx="808892" cy="501161"/>
          </a:xfrm>
          <a:prstGeom prst="wedgeRectCallout">
            <a:avLst>
              <a:gd name="adj1" fmla="val 79167"/>
              <a:gd name="adj2" fmla="val 59248"/>
            </a:avLst>
          </a:prstGeom>
          <a:solidFill>
            <a:srgbClr val="C00000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smtClean="0"/>
              <a:t>HTML</a:t>
            </a:r>
            <a:endParaRPr lang="en-GB" dirty="0"/>
          </a:p>
        </p:txBody>
      </p:sp>
      <p:sp>
        <p:nvSpPr>
          <p:cNvPr id="11" name="TextBox 10"/>
          <p:cNvSpPr txBox="1"/>
          <p:nvPr/>
        </p:nvSpPr>
        <p:spPr>
          <a:xfrm>
            <a:off x="4335694" y="3513762"/>
            <a:ext cx="3524036" cy="923330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Scraping:</a:t>
            </a:r>
          </a:p>
          <a:p>
            <a:r>
              <a:rPr lang="en-US" dirty="0" smtClean="0"/>
              <a:t>We need a way to extract those bits as we visit the pages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58875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1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 selection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way the content is organized in webpages is hierarchical</a:t>
            </a:r>
          </a:p>
          <a:p>
            <a:r>
              <a:rPr lang="en-US" dirty="0" smtClean="0"/>
              <a:t>There are commands to navigate in the hierarchy and isolate certain information</a:t>
            </a:r>
          </a:p>
          <a:p>
            <a:r>
              <a:rPr lang="en-US" dirty="0" err="1" smtClean="0"/>
              <a:t>Xpath</a:t>
            </a:r>
            <a:r>
              <a:rPr lang="en-US" dirty="0" smtClean="0"/>
              <a:t> and JQuery/</a:t>
            </a:r>
            <a:r>
              <a:rPr lang="en-US" dirty="0" err="1" smtClean="0"/>
              <a:t>Css</a:t>
            </a:r>
            <a:r>
              <a:rPr lang="en-US" dirty="0" smtClean="0"/>
              <a:t> selectors</a:t>
            </a:r>
          </a:p>
          <a:p>
            <a:r>
              <a:rPr lang="en-US" dirty="0" smtClean="0">
                <a:solidFill>
                  <a:srgbClr val="C00000"/>
                </a:solidFill>
              </a:rPr>
              <a:t>NO NEED TO WRITE YOURSELVES</a:t>
            </a:r>
          </a:p>
          <a:p>
            <a:r>
              <a:rPr lang="en-US" dirty="0" smtClean="0"/>
              <a:t>Chrome extensions </a:t>
            </a:r>
            <a:r>
              <a:rPr lang="en-US" dirty="0" err="1" smtClean="0">
                <a:solidFill>
                  <a:srgbClr val="C00000"/>
                </a:solidFill>
              </a:rPr>
              <a:t>SelectorGadget</a:t>
            </a:r>
            <a:r>
              <a:rPr lang="en-US" dirty="0" smtClean="0">
                <a:solidFill>
                  <a:srgbClr val="C00000"/>
                </a:solidFill>
              </a:rPr>
              <a:t> </a:t>
            </a:r>
            <a:r>
              <a:rPr lang="en-US" dirty="0" smtClean="0"/>
              <a:t>and</a:t>
            </a:r>
            <a:r>
              <a:rPr lang="en-US" dirty="0" smtClean="0">
                <a:solidFill>
                  <a:srgbClr val="C00000"/>
                </a:solidFill>
              </a:rPr>
              <a:t> Scraper</a:t>
            </a:r>
          </a:p>
          <a:p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26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19253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 selection and scraping demo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Opened </a:t>
            </a:r>
            <a:r>
              <a:rPr lang="en-US" dirty="0" err="1" smtClean="0">
                <a:solidFill>
                  <a:schemeClr val="accent1"/>
                </a:solidFill>
              </a:rPr>
              <a:t>SelectorGadget</a:t>
            </a:r>
            <a:r>
              <a:rPr lang="en-US" dirty="0" smtClean="0"/>
              <a:t> on the results of EUR-Lex and clicked once on one CELEX number and then on the yellow areas that we don’t want to include</a:t>
            </a:r>
          </a:p>
          <a:p>
            <a:r>
              <a:rPr lang="en-US" dirty="0" smtClean="0"/>
              <a:t>We then get a screen similar to that</a:t>
            </a:r>
          </a:p>
          <a:p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27</a:t>
            </a:fld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277" y="3188137"/>
            <a:ext cx="5646346" cy="3265978"/>
          </a:xfrm>
          <a:prstGeom prst="rect">
            <a:avLst/>
          </a:prstGeom>
        </p:spPr>
      </p:pic>
      <p:sp>
        <p:nvSpPr>
          <p:cNvPr id="7" name="Rectangular Callout 6"/>
          <p:cNvSpPr/>
          <p:nvPr/>
        </p:nvSpPr>
        <p:spPr>
          <a:xfrm>
            <a:off x="5376078" y="5337317"/>
            <a:ext cx="2506894" cy="477856"/>
          </a:xfrm>
          <a:prstGeom prst="wedgeRectCallout">
            <a:avLst>
              <a:gd name="adj1" fmla="val -96243"/>
              <a:gd name="adj2" fmla="val 129152"/>
            </a:avLst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Selector:</a:t>
            </a:r>
            <a:r>
              <a:rPr lang="en-US" dirty="0" smtClean="0">
                <a:solidFill>
                  <a:schemeClr val="tx1"/>
                </a:solidFill>
              </a:rPr>
              <a:t> .</a:t>
            </a:r>
            <a:r>
              <a:rPr lang="en-US" dirty="0" err="1" smtClean="0">
                <a:solidFill>
                  <a:schemeClr val="tx1"/>
                </a:solidFill>
              </a:rPr>
              <a:t>directTextAccess+li</a:t>
            </a:r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8413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 selection and scraping demo (2)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1"/>
                </a:solidFill>
              </a:rPr>
              <a:t>Right click </a:t>
            </a:r>
            <a:r>
              <a:rPr lang="en-US" dirty="0" smtClean="0"/>
              <a:t>again on a CELEX number and select </a:t>
            </a:r>
            <a:r>
              <a:rPr lang="en-US" dirty="0" smtClean="0">
                <a:solidFill>
                  <a:schemeClr val="accent1"/>
                </a:solidFill>
              </a:rPr>
              <a:t>Scrape similar </a:t>
            </a:r>
            <a:r>
              <a:rPr lang="en-US" dirty="0" smtClean="0"/>
              <a:t>from the menu</a:t>
            </a:r>
          </a:p>
          <a:p>
            <a:r>
              <a:rPr lang="en-US" dirty="0" smtClean="0"/>
              <a:t>The </a:t>
            </a:r>
            <a:r>
              <a:rPr lang="en-US" dirty="0" smtClean="0">
                <a:solidFill>
                  <a:schemeClr val="accent1"/>
                </a:solidFill>
              </a:rPr>
              <a:t>Scraper</a:t>
            </a:r>
            <a:r>
              <a:rPr lang="en-US" dirty="0" smtClean="0"/>
              <a:t> screen opens</a:t>
            </a:r>
          </a:p>
          <a:p>
            <a:endParaRPr lang="en-US" dirty="0" smtClean="0"/>
          </a:p>
          <a:p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28</a:t>
            </a:fld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4949" y="3419790"/>
            <a:ext cx="6611527" cy="2746649"/>
          </a:xfrm>
          <a:prstGeom prst="rect">
            <a:avLst/>
          </a:prstGeom>
        </p:spPr>
      </p:pic>
      <p:sp>
        <p:nvSpPr>
          <p:cNvPr id="9" name="Rectangular Callout 8"/>
          <p:cNvSpPr/>
          <p:nvPr/>
        </p:nvSpPr>
        <p:spPr>
          <a:xfrm>
            <a:off x="35538" y="4109663"/>
            <a:ext cx="1530849" cy="534256"/>
          </a:xfrm>
          <a:prstGeom prst="wedgeRectCallout">
            <a:avLst>
              <a:gd name="adj1" fmla="val 69771"/>
              <a:gd name="adj2" fmla="val 6731"/>
            </a:avLst>
          </a:prstGeom>
          <a:solidFill>
            <a:srgbClr val="C00000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smtClean="0"/>
              <a:t>1. Select jQuery</a:t>
            </a:r>
            <a:endParaRPr lang="en-GB" dirty="0"/>
          </a:p>
        </p:txBody>
      </p:sp>
      <p:sp>
        <p:nvSpPr>
          <p:cNvPr id="10" name="Rectangular Callout 9"/>
          <p:cNvSpPr/>
          <p:nvPr/>
        </p:nvSpPr>
        <p:spPr>
          <a:xfrm>
            <a:off x="2733961" y="3606230"/>
            <a:ext cx="1530849" cy="534256"/>
          </a:xfrm>
          <a:prstGeom prst="wedgeRectCallout">
            <a:avLst>
              <a:gd name="adj1" fmla="val -17477"/>
              <a:gd name="adj2" fmla="val 79808"/>
            </a:avLst>
          </a:prstGeom>
          <a:solidFill>
            <a:srgbClr val="C00000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2</a:t>
            </a:r>
            <a:r>
              <a:rPr lang="en-US" dirty="0" smtClean="0"/>
              <a:t>. Paste the selector</a:t>
            </a:r>
            <a:endParaRPr lang="en-GB" dirty="0"/>
          </a:p>
        </p:txBody>
      </p:sp>
      <p:sp>
        <p:nvSpPr>
          <p:cNvPr id="11" name="Rectangular Callout 10"/>
          <p:cNvSpPr/>
          <p:nvPr/>
        </p:nvSpPr>
        <p:spPr>
          <a:xfrm>
            <a:off x="3309314" y="5106256"/>
            <a:ext cx="1530849" cy="534256"/>
          </a:xfrm>
          <a:prstGeom prst="wedgeRectCallout">
            <a:avLst>
              <a:gd name="adj1" fmla="val -17477"/>
              <a:gd name="adj2" fmla="val 79808"/>
            </a:avLst>
          </a:prstGeom>
          <a:solidFill>
            <a:srgbClr val="C00000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smtClean="0"/>
              <a:t>3. Press scrape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42879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 selection and scraping demo (3)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Voila!</a:t>
            </a:r>
          </a:p>
          <a:p>
            <a:endParaRPr lang="en-US" dirty="0" smtClean="0"/>
          </a:p>
          <a:p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29</a:t>
            </a:fld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375" y="2075380"/>
            <a:ext cx="7293764" cy="3030073"/>
          </a:xfrm>
          <a:prstGeom prst="rect">
            <a:avLst/>
          </a:prstGeom>
        </p:spPr>
      </p:pic>
      <p:sp>
        <p:nvSpPr>
          <p:cNvPr id="7" name="Rectangular Callout 6"/>
          <p:cNvSpPr/>
          <p:nvPr/>
        </p:nvSpPr>
        <p:spPr>
          <a:xfrm>
            <a:off x="4643920" y="5373383"/>
            <a:ext cx="3237220" cy="929919"/>
          </a:xfrm>
          <a:prstGeom prst="wedgeRectCallout">
            <a:avLst>
              <a:gd name="adj1" fmla="val -7326"/>
              <a:gd name="adj2" fmla="val -86325"/>
            </a:avLst>
          </a:prstGeom>
          <a:solidFill>
            <a:srgbClr val="C00000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smtClean="0"/>
              <a:t>If we press Copy to clipboard we can paste the CELEX numbers to Excel!</a:t>
            </a:r>
            <a:endParaRPr lang="en-GB" dirty="0"/>
          </a:p>
        </p:txBody>
      </p:sp>
      <p:sp>
        <p:nvSpPr>
          <p:cNvPr id="12" name="TextBox 11"/>
          <p:cNvSpPr txBox="1"/>
          <p:nvPr/>
        </p:nvSpPr>
        <p:spPr>
          <a:xfrm>
            <a:off x="698643" y="5548045"/>
            <a:ext cx="29075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Return to the results page, move to page 2, 3, etc. and press </a:t>
            </a:r>
            <a:r>
              <a:rPr lang="en-US" b="1" dirty="0" smtClean="0">
                <a:solidFill>
                  <a:schemeClr val="accent1"/>
                </a:solidFill>
              </a:rPr>
              <a:t>Scrape</a:t>
            </a:r>
            <a:r>
              <a:rPr lang="en-US" dirty="0" smtClean="0"/>
              <a:t> each time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16437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About me</a:t>
            </a:r>
            <a:endParaRPr lang="en-GB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Data expert at </a:t>
            </a:r>
            <a:r>
              <a:rPr lang="en-US" dirty="0" err="1" smtClean="0"/>
              <a:t>iCourts</a:t>
            </a:r>
            <a:r>
              <a:rPr lang="en-US" dirty="0" smtClean="0"/>
              <a:t>, Centre of Excellence for International Courts, Univ. of Copenhagen</a:t>
            </a:r>
          </a:p>
          <a:p>
            <a:r>
              <a:rPr lang="en-US" dirty="0" smtClean="0"/>
              <a:t>PhD in Computer Science, 2006, Univ. of </a:t>
            </a:r>
            <a:r>
              <a:rPr lang="en-US" dirty="0" err="1" smtClean="0"/>
              <a:t>Patras</a:t>
            </a:r>
            <a:r>
              <a:rPr lang="en-US" dirty="0" smtClean="0"/>
              <a:t>, Greece</a:t>
            </a:r>
          </a:p>
          <a:p>
            <a:r>
              <a:rPr lang="en-US" dirty="0" smtClean="0"/>
              <a:t>At the </a:t>
            </a:r>
            <a:r>
              <a:rPr lang="en-US" dirty="0" err="1" smtClean="0"/>
              <a:t>iCourts</a:t>
            </a:r>
            <a:r>
              <a:rPr lang="en-US" dirty="0" smtClean="0"/>
              <a:t>, since 2013</a:t>
            </a:r>
          </a:p>
          <a:p>
            <a:pPr marL="0" indent="0">
              <a:buNone/>
            </a:pPr>
            <a:r>
              <a:rPr lang="en-US" b="1" dirty="0" smtClean="0"/>
              <a:t>Interests:</a:t>
            </a:r>
          </a:p>
          <a:p>
            <a:r>
              <a:rPr lang="en-US" dirty="0" smtClean="0"/>
              <a:t>Data Analysis</a:t>
            </a:r>
          </a:p>
          <a:p>
            <a:r>
              <a:rPr lang="en-US" dirty="0" smtClean="0"/>
              <a:t>Data collection</a:t>
            </a:r>
          </a:p>
          <a:p>
            <a:r>
              <a:rPr lang="en-US" dirty="0" smtClean="0"/>
              <a:t>Databases and software development</a:t>
            </a:r>
          </a:p>
          <a:p>
            <a:r>
              <a:rPr lang="en-US" dirty="0" smtClean="0"/>
              <a:t>Network analysis</a:t>
            </a:r>
          </a:p>
          <a:p>
            <a:r>
              <a:rPr lang="en-US" dirty="0" smtClean="0"/>
              <a:t>Natural Language Processing</a:t>
            </a:r>
          </a:p>
          <a:p>
            <a:r>
              <a:rPr lang="en-US" dirty="0" smtClean="0"/>
              <a:t>Machine learning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CA900-C54E-46DA-9750-FC525BA50C3D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63109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Metadata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Either scrape or </a:t>
            </a:r>
          </a:p>
          <a:p>
            <a:r>
              <a:rPr lang="en-US" dirty="0" smtClean="0"/>
              <a:t>for the more advanced EUR-Lex offers XML</a:t>
            </a:r>
          </a:p>
          <a:p>
            <a:pPr marL="0" indent="0">
              <a:buNone/>
            </a:pPr>
            <a:r>
              <a:rPr lang="en-GB" sz="1400" dirty="0">
                <a:latin typeface="Consolas" panose="020B0609020204030204" pitchFamily="49" charset="0"/>
                <a:hlinkClick r:id="rId3"/>
              </a:rPr>
              <a:t>http://</a:t>
            </a:r>
            <a:r>
              <a:rPr lang="en-GB" sz="1400" dirty="0" smtClean="0">
                <a:latin typeface="Consolas" panose="020B0609020204030204" pitchFamily="49" charset="0"/>
                <a:hlinkClick r:id="rId3"/>
              </a:rPr>
              <a:t>eur-lex.europa.eu/legal-content/EN/TXT/XML</a:t>
            </a:r>
            <a:r>
              <a:rPr lang="en-GB" sz="1400" dirty="0">
                <a:latin typeface="Consolas" panose="020B0609020204030204" pitchFamily="49" charset="0"/>
                <a:hlinkClick r:id="rId3"/>
              </a:rPr>
              <a:t>/?</a:t>
            </a:r>
            <a:r>
              <a:rPr lang="en-GB" sz="1400" dirty="0" smtClean="0">
                <a:latin typeface="Consolas" panose="020B0609020204030204" pitchFamily="49" charset="0"/>
                <a:hlinkClick r:id="rId3"/>
              </a:rPr>
              <a:t>uri=CELEX:62015CJ0344</a:t>
            </a:r>
            <a:endParaRPr lang="en-GB" sz="1400" dirty="0" smtClean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400" dirty="0">
              <a:latin typeface="Consolas" panose="020B0609020204030204" pitchFamily="49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30</a:t>
            </a:fld>
            <a:endParaRPr lang="en-GB" dirty="0"/>
          </a:p>
        </p:txBody>
      </p:sp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4941" y="3136045"/>
            <a:ext cx="6449325" cy="2600688"/>
          </a:xfrm>
          <a:prstGeom prst="rect">
            <a:avLst/>
          </a:prstGeom>
        </p:spPr>
      </p:pic>
      <p:sp>
        <p:nvSpPr>
          <p:cNvPr id="7" name="Rectangular Callout 6"/>
          <p:cNvSpPr/>
          <p:nvPr/>
        </p:nvSpPr>
        <p:spPr>
          <a:xfrm>
            <a:off x="4854539" y="5116983"/>
            <a:ext cx="3154167" cy="770562"/>
          </a:xfrm>
          <a:prstGeom prst="wedgeRectCallout">
            <a:avLst>
              <a:gd name="adj1" fmla="val -97489"/>
              <a:gd name="adj2" fmla="val -47737"/>
            </a:avLst>
          </a:prstGeom>
          <a:solidFill>
            <a:srgbClr val="C00000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smtClean="0"/>
              <a:t>Judge rapporteur</a:t>
            </a:r>
            <a:endParaRPr lang="en-GB" dirty="0"/>
          </a:p>
        </p:txBody>
      </p:sp>
      <p:sp>
        <p:nvSpPr>
          <p:cNvPr id="8" name="Rectangle 7"/>
          <p:cNvSpPr/>
          <p:nvPr/>
        </p:nvSpPr>
        <p:spPr>
          <a:xfrm>
            <a:off x="5270643" y="2527443"/>
            <a:ext cx="493159" cy="328773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6768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General strategy for all courts/organizations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Identify </a:t>
            </a:r>
            <a:r>
              <a:rPr lang="en-US" b="1" dirty="0" smtClean="0">
                <a:solidFill>
                  <a:schemeClr val="accent1"/>
                </a:solidFill>
              </a:rPr>
              <a:t>which documents</a:t>
            </a:r>
            <a:r>
              <a:rPr lang="en-US" dirty="0" smtClean="0"/>
              <a:t> you need (decisions, categories, dates, etc.) </a:t>
            </a:r>
          </a:p>
          <a:p>
            <a:r>
              <a:rPr lang="en-US" dirty="0" smtClean="0"/>
              <a:t>Check if you can </a:t>
            </a:r>
            <a:r>
              <a:rPr lang="en-US" b="1" dirty="0" smtClean="0">
                <a:solidFill>
                  <a:schemeClr val="accent1"/>
                </a:solidFill>
              </a:rPr>
              <a:t>get all data </a:t>
            </a:r>
            <a:r>
              <a:rPr lang="en-US" dirty="0" smtClean="0"/>
              <a:t>somehow</a:t>
            </a:r>
          </a:p>
          <a:p>
            <a:r>
              <a:rPr lang="en-US" dirty="0" smtClean="0"/>
              <a:t>If there is a search engine:</a:t>
            </a:r>
          </a:p>
          <a:p>
            <a:pPr lvl="1"/>
            <a:r>
              <a:rPr lang="en-US" dirty="0" smtClean="0"/>
              <a:t>try to fool it to bring you all the data you need</a:t>
            </a:r>
          </a:p>
          <a:p>
            <a:pPr lvl="1"/>
            <a:r>
              <a:rPr lang="en-US" dirty="0" smtClean="0"/>
              <a:t>get them in small chunks</a:t>
            </a:r>
          </a:p>
          <a:p>
            <a:pPr lvl="1"/>
            <a:r>
              <a:rPr lang="en-US" dirty="0" smtClean="0"/>
              <a:t>scrape what you need + download</a:t>
            </a:r>
          </a:p>
          <a:p>
            <a:pPr marL="271462" lvl="1" indent="0">
              <a:buNone/>
            </a:pPr>
            <a:endParaRPr lang="en-US" dirty="0" smtClean="0"/>
          </a:p>
          <a:p>
            <a:r>
              <a:rPr lang="en-US" dirty="0" smtClean="0"/>
              <a:t>You can go very far </a:t>
            </a:r>
            <a:r>
              <a:rPr lang="en-US" b="1" dirty="0" smtClean="0">
                <a:solidFill>
                  <a:schemeClr val="accent1"/>
                </a:solidFill>
              </a:rPr>
              <a:t>without writing scripts</a:t>
            </a:r>
            <a:r>
              <a:rPr lang="en-US" dirty="0" smtClean="0"/>
              <a:t>:</a:t>
            </a:r>
          </a:p>
          <a:p>
            <a:pPr lvl="1"/>
            <a:r>
              <a:rPr lang="en-US" dirty="0" err="1" smtClean="0">
                <a:solidFill>
                  <a:schemeClr val="accent1"/>
                </a:solidFill>
              </a:rPr>
              <a:t>HTTrack</a:t>
            </a:r>
            <a:r>
              <a:rPr lang="en-US" dirty="0" smtClean="0">
                <a:solidFill>
                  <a:schemeClr val="accent1"/>
                </a:solidFill>
              </a:rPr>
              <a:t> </a:t>
            </a:r>
            <a:r>
              <a:rPr lang="en-US" dirty="0" smtClean="0"/>
              <a:t>(Standalone application)</a:t>
            </a:r>
          </a:p>
          <a:p>
            <a:pPr lvl="1"/>
            <a:r>
              <a:rPr lang="en-US" dirty="0" err="1" smtClean="0">
                <a:solidFill>
                  <a:schemeClr val="accent1"/>
                </a:solidFill>
              </a:rPr>
              <a:t>DownThemAll</a:t>
            </a:r>
            <a:r>
              <a:rPr lang="en-US" dirty="0" smtClean="0"/>
              <a:t> (Firefox)</a:t>
            </a:r>
          </a:p>
          <a:p>
            <a:pPr lvl="1"/>
            <a:r>
              <a:rPr lang="en-US" dirty="0" smtClean="0">
                <a:solidFill>
                  <a:schemeClr val="accent1"/>
                </a:solidFill>
              </a:rPr>
              <a:t>Scraper</a:t>
            </a:r>
            <a:r>
              <a:rPr lang="en-US" dirty="0" smtClean="0"/>
              <a:t> (Chrome)</a:t>
            </a:r>
          </a:p>
          <a:p>
            <a:pPr lvl="1"/>
            <a:r>
              <a:rPr lang="en-US" dirty="0" smtClean="0">
                <a:solidFill>
                  <a:schemeClr val="accent1"/>
                </a:solidFill>
              </a:rPr>
              <a:t>Web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accent1"/>
                </a:solidFill>
              </a:rPr>
              <a:t>Scraper</a:t>
            </a:r>
            <a:r>
              <a:rPr lang="en-US" dirty="0" smtClean="0"/>
              <a:t> (Chrome)</a:t>
            </a:r>
          </a:p>
          <a:p>
            <a:pPr lvl="1"/>
            <a:r>
              <a:rPr lang="en-US" dirty="0" smtClean="0"/>
              <a:t>Etc.</a:t>
            </a:r>
          </a:p>
          <a:p>
            <a:pPr lvl="2"/>
            <a:endParaRPr lang="en-US" dirty="0" smtClean="0"/>
          </a:p>
          <a:p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31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08254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 of other sites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>
                <a:hlinkClick r:id="rId3"/>
              </a:rPr>
              <a:t>http://</a:t>
            </a:r>
            <a:r>
              <a:rPr lang="en-GB" dirty="0" smtClean="0">
                <a:hlinkClick r:id="rId3"/>
              </a:rPr>
              <a:t>www.worldtradelaw.net/databases/wtopanels.php</a:t>
            </a:r>
            <a:endParaRPr lang="en-GB" dirty="0" smtClean="0"/>
          </a:p>
          <a:p>
            <a:r>
              <a:rPr lang="en-US" dirty="0" err="1" smtClean="0"/>
              <a:t>Copytables</a:t>
            </a:r>
            <a:r>
              <a:rPr lang="en-US" dirty="0" smtClean="0"/>
              <a:t> Chrome plugin</a:t>
            </a:r>
          </a:p>
          <a:p>
            <a:r>
              <a:rPr lang="en-US" dirty="0" smtClean="0"/>
              <a:t>Copy the table and paste it into Excel!</a:t>
            </a:r>
          </a:p>
          <a:p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32</a:t>
            </a:fld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15175" t="16667" r="17983" b="11130"/>
          <a:stretch/>
        </p:blipFill>
        <p:spPr>
          <a:xfrm>
            <a:off x="1110319" y="2999874"/>
            <a:ext cx="6349657" cy="385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912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other </a:t>
            </a:r>
            <a:r>
              <a:rPr lang="en-US" dirty="0" smtClean="0"/>
              <a:t>sites (2)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33</a:t>
            </a:fld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587375" y="1363579"/>
            <a:ext cx="77791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ICTY, getting all texts from the </a:t>
            </a:r>
            <a:r>
              <a:rPr lang="en-US" dirty="0" err="1" smtClean="0">
                <a:hlinkClick r:id="rId3"/>
              </a:rPr>
              <a:t>Erdemovic</a:t>
            </a:r>
            <a:r>
              <a:rPr lang="en-US" dirty="0" smtClean="0">
                <a:hlinkClick r:id="rId3"/>
              </a:rPr>
              <a:t> case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We can use </a:t>
            </a:r>
            <a:r>
              <a:rPr lang="en-US" dirty="0" err="1" smtClean="0">
                <a:solidFill>
                  <a:schemeClr val="accent1"/>
                </a:solidFill>
              </a:rPr>
              <a:t>DownThemAll</a:t>
            </a:r>
            <a:endParaRPr lang="en-US" dirty="0" smtClean="0">
              <a:solidFill>
                <a:schemeClr val="accent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The metadata are more difficult to get</a:t>
            </a:r>
            <a:endParaRPr lang="en-GB" dirty="0"/>
          </a:p>
        </p:txBody>
      </p:sp>
      <p:pic>
        <p:nvPicPr>
          <p:cNvPr id="6" name="Content Placeholder 5" descr="Screen Clipping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3962" y="2286909"/>
            <a:ext cx="6343797" cy="4017054"/>
          </a:xfrm>
        </p:spPr>
      </p:pic>
      <p:sp>
        <p:nvSpPr>
          <p:cNvPr id="8" name="Oval 7"/>
          <p:cNvSpPr/>
          <p:nvPr/>
        </p:nvSpPr>
        <p:spPr>
          <a:xfrm>
            <a:off x="5167901" y="5095982"/>
            <a:ext cx="380144" cy="267128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 err="1" smtClean="0"/>
          </a:p>
        </p:txBody>
      </p:sp>
      <p:sp>
        <p:nvSpPr>
          <p:cNvPr id="10" name="Oval 9"/>
          <p:cNvSpPr/>
          <p:nvPr/>
        </p:nvSpPr>
        <p:spPr>
          <a:xfrm>
            <a:off x="6750121" y="4284324"/>
            <a:ext cx="1140431" cy="472611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 err="1" smtClean="0"/>
          </a:p>
        </p:txBody>
      </p:sp>
    </p:spTree>
    <p:extLst>
      <p:ext uri="{BB962C8B-B14F-4D97-AF65-F5344CB8AC3E}">
        <p14:creationId xmlns:p14="http://schemas.microsoft.com/office/powerpoint/2010/main" val="4050058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Talk layout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Data and how to grab them</a:t>
            </a:r>
          </a:p>
          <a:p>
            <a:pPr lvl="1"/>
            <a:r>
              <a:rPr 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Courts</a:t>
            </a:r>
          </a:p>
          <a:p>
            <a:pPr lvl="1"/>
            <a:r>
              <a:rPr 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Available text formats</a:t>
            </a:r>
          </a:p>
          <a:p>
            <a:pPr lvl="1"/>
            <a:r>
              <a:rPr 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Techniques and tools to collect data</a:t>
            </a:r>
            <a:endParaRPr lang="en-US" dirty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r>
              <a:rPr lang="en-US" dirty="0" smtClean="0"/>
              <a:t>Data organization and preprocessing</a:t>
            </a:r>
          </a:p>
          <a:p>
            <a:pPr lvl="1"/>
            <a:r>
              <a:rPr lang="en-US" dirty="0" smtClean="0"/>
              <a:t>Some practices we use to organize our data</a:t>
            </a:r>
          </a:p>
          <a:p>
            <a:pPr lvl="1"/>
            <a:r>
              <a:rPr 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Text extraction and preprocessing of textual data</a:t>
            </a:r>
          </a:p>
          <a:p>
            <a:r>
              <a:rPr 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Text-driven research</a:t>
            </a:r>
          </a:p>
          <a:p>
            <a:pPr lvl="1"/>
            <a:r>
              <a:rPr 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Corpus</a:t>
            </a:r>
            <a:r>
              <a:rPr lang="da-DK" dirty="0">
                <a:solidFill>
                  <a:schemeClr val="tx2">
                    <a:lumMod val="20000"/>
                    <a:lumOff val="80000"/>
                  </a:schemeClr>
                </a:solidFill>
              </a:rPr>
              <a:t>-</a:t>
            </a:r>
            <a:r>
              <a:rPr 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driven research</a:t>
            </a:r>
          </a:p>
          <a:p>
            <a:pPr lvl="1"/>
            <a:r>
              <a:rPr 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Paragraph to paragraph citations</a:t>
            </a:r>
          </a:p>
          <a:p>
            <a:pPr lvl="1"/>
            <a:r>
              <a:rPr 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Topic modeling</a:t>
            </a:r>
          </a:p>
          <a:p>
            <a:r>
              <a:rPr 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Practical examples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15641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organization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Most of the times we need a combination of textual data with our metadata to conduct an analysis</a:t>
            </a:r>
          </a:p>
          <a:p>
            <a:pPr marL="271462" lvl="1" indent="0">
              <a:buNone/>
            </a:pPr>
            <a:r>
              <a:rPr lang="en-US" dirty="0" smtClean="0"/>
              <a:t>Examples:</a:t>
            </a:r>
          </a:p>
          <a:p>
            <a:pPr lvl="1"/>
            <a:r>
              <a:rPr lang="en-US" dirty="0" smtClean="0"/>
              <a:t>How the average frequency of a word has changed per year</a:t>
            </a:r>
          </a:p>
          <a:p>
            <a:pPr lvl="1"/>
            <a:r>
              <a:rPr lang="en-US" dirty="0" smtClean="0"/>
              <a:t>Do we observe a correlation of a word with judgments of a certain category?</a:t>
            </a:r>
            <a:endParaRPr lang="en-US" dirty="0"/>
          </a:p>
          <a:p>
            <a:r>
              <a:rPr lang="en-US" dirty="0" smtClean="0"/>
              <a:t>Ergo: we need to establish a correspondence between texts and metadata</a:t>
            </a:r>
          </a:p>
          <a:p>
            <a:r>
              <a:rPr lang="en-US" dirty="0" smtClean="0"/>
              <a:t>Two methods:</a:t>
            </a:r>
          </a:p>
          <a:p>
            <a:pPr lvl="1"/>
            <a:r>
              <a:rPr lang="en-US" dirty="0" smtClean="0"/>
              <a:t>Store the text in the same dataset</a:t>
            </a:r>
          </a:p>
          <a:p>
            <a:pPr lvl="1"/>
            <a:r>
              <a:rPr lang="en-US" dirty="0" smtClean="0"/>
              <a:t>Keep the texts in your hard drive but store the path in the dataset</a:t>
            </a:r>
          </a:p>
          <a:p>
            <a:endParaRPr lang="en-US" dirty="0" smtClean="0"/>
          </a:p>
          <a:p>
            <a:pPr lvl="1"/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35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9616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Texts in the dataset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Pros:</a:t>
            </a:r>
          </a:p>
          <a:p>
            <a:pPr lvl="1"/>
            <a:r>
              <a:rPr lang="en-US" dirty="0" smtClean="0"/>
              <a:t>Everything in one place</a:t>
            </a:r>
          </a:p>
          <a:p>
            <a:pPr lvl="1"/>
            <a:r>
              <a:rPr lang="en-US" dirty="0" smtClean="0"/>
              <a:t>Easier to control and search</a:t>
            </a:r>
          </a:p>
          <a:p>
            <a:pPr lvl="1"/>
            <a:endParaRPr lang="en-US" dirty="0"/>
          </a:p>
          <a:p>
            <a:r>
              <a:rPr lang="en-US" dirty="0" smtClean="0"/>
              <a:t>Cons:</a:t>
            </a:r>
          </a:p>
          <a:p>
            <a:pPr lvl="1"/>
            <a:r>
              <a:rPr lang="en-US" dirty="0" smtClean="0"/>
              <a:t>Size: Dataset can become very large (10 years of ECHR are easily 300MB)</a:t>
            </a:r>
          </a:p>
          <a:p>
            <a:pPr lvl="1"/>
            <a:r>
              <a:rPr lang="en-US" dirty="0" smtClean="0"/>
              <a:t>Readability: You cannot easily read the text itself</a:t>
            </a:r>
          </a:p>
          <a:p>
            <a:pPr lvl="1"/>
            <a:endParaRPr lang="en-US" dirty="0" smtClean="0"/>
          </a:p>
          <a:p>
            <a:pPr lvl="1"/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36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68996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Texts separately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Pros:</a:t>
            </a:r>
          </a:p>
          <a:p>
            <a:pPr lvl="1"/>
            <a:r>
              <a:rPr lang="en-US" dirty="0" smtClean="0"/>
              <a:t>Small size of the dataset</a:t>
            </a:r>
          </a:p>
          <a:p>
            <a:pPr lvl="1"/>
            <a:r>
              <a:rPr lang="en-US" dirty="0" smtClean="0"/>
              <a:t>Readability: Texts are files you can open</a:t>
            </a:r>
          </a:p>
          <a:p>
            <a:r>
              <a:rPr lang="en-US" dirty="0" smtClean="0"/>
              <a:t>Cons:</a:t>
            </a:r>
          </a:p>
          <a:p>
            <a:pPr lvl="1"/>
            <a:r>
              <a:rPr lang="en-US" dirty="0" smtClean="0"/>
              <a:t>More effort is required to slice the dataset together with the texts</a:t>
            </a:r>
          </a:p>
          <a:p>
            <a:pPr lvl="1"/>
            <a:r>
              <a:rPr lang="en-US" dirty="0" smtClean="0"/>
              <a:t>Text search is tricky</a:t>
            </a:r>
          </a:p>
          <a:p>
            <a:pPr lvl="1"/>
            <a:endParaRPr lang="en-US" dirty="0"/>
          </a:p>
          <a:p>
            <a:pPr marL="271462" lvl="1" indent="0">
              <a:buNone/>
            </a:pPr>
            <a:r>
              <a:rPr lang="en-US" b="1" dirty="0" smtClean="0"/>
              <a:t>Suggestion: </a:t>
            </a:r>
            <a:r>
              <a:rPr lang="en-US" dirty="0" smtClean="0"/>
              <a:t>store in the dataset when you have relatively few texts</a:t>
            </a:r>
          </a:p>
          <a:p>
            <a:pPr lvl="1"/>
            <a:endParaRPr lang="en-US" dirty="0" smtClean="0"/>
          </a:p>
          <a:p>
            <a:pPr lvl="1"/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37</a:t>
            </a:fld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369870" y="5274066"/>
            <a:ext cx="8517072" cy="1200329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marL="271462" lvl="1" indent="0">
              <a:buNone/>
            </a:pPr>
            <a:r>
              <a:rPr lang="en-US" b="1" dirty="0">
                <a:solidFill>
                  <a:schemeClr val="bg1"/>
                </a:solidFill>
              </a:rPr>
              <a:t>For the </a:t>
            </a:r>
            <a:r>
              <a:rPr lang="en-US" b="1" dirty="0" smtClean="0">
                <a:solidFill>
                  <a:schemeClr val="bg1"/>
                </a:solidFill>
              </a:rPr>
              <a:t>tech-savvy</a:t>
            </a:r>
            <a:r>
              <a:rPr lang="en-US" b="1" dirty="0">
                <a:solidFill>
                  <a:schemeClr val="bg1"/>
                </a:solidFill>
              </a:rPr>
              <a:t>:</a:t>
            </a:r>
          </a:p>
          <a:p>
            <a:pPr marL="271462" lvl="1" indent="0">
              <a:buNone/>
            </a:pPr>
            <a:r>
              <a:rPr lang="en-US" dirty="0">
                <a:solidFill>
                  <a:schemeClr val="bg1"/>
                </a:solidFill>
              </a:rPr>
              <a:t>You can always use full-text search in a database engine (e.g. MySQL, </a:t>
            </a:r>
            <a:r>
              <a:rPr lang="en-US" dirty="0" err="1">
                <a:solidFill>
                  <a:schemeClr val="bg1"/>
                </a:solidFill>
              </a:rPr>
              <a:t>Postgres</a:t>
            </a:r>
            <a:r>
              <a:rPr lang="en-US" dirty="0">
                <a:solidFill>
                  <a:schemeClr val="bg1"/>
                </a:solidFill>
              </a:rPr>
              <a:t>, Elastic Search) and combine </a:t>
            </a:r>
            <a:r>
              <a:rPr lang="en-US" dirty="0" smtClean="0">
                <a:solidFill>
                  <a:schemeClr val="bg1"/>
                </a:solidFill>
              </a:rPr>
              <a:t>both approaches</a:t>
            </a:r>
            <a:endParaRPr lang="en-US" dirty="0">
              <a:solidFill>
                <a:schemeClr val="bg1"/>
              </a:solidFill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20574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organization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Filenames should make sense and link to the metadata</a:t>
            </a:r>
          </a:p>
          <a:p>
            <a:pPr lvl="1"/>
            <a:r>
              <a:rPr lang="en-US" dirty="0" smtClean="0">
                <a:solidFill>
                  <a:schemeClr val="accent1"/>
                </a:solidFill>
              </a:rPr>
              <a:t>Commission.v.Denmark.html </a:t>
            </a:r>
            <a:r>
              <a:rPr lang="en-US" dirty="0" smtClean="0"/>
              <a:t>doesn’t tell us </a:t>
            </a:r>
            <a:r>
              <a:rPr lang="en-US" dirty="0"/>
              <a:t>much whereas </a:t>
            </a:r>
            <a:r>
              <a:rPr lang="en-US" dirty="0" smtClean="0">
                <a:solidFill>
                  <a:schemeClr val="accent1"/>
                </a:solidFill>
              </a:rPr>
              <a:t>61964CJ0006.html</a:t>
            </a:r>
            <a:r>
              <a:rPr lang="en-US" dirty="0" smtClean="0"/>
              <a:t> can tell us this is the Costa case.</a:t>
            </a:r>
          </a:p>
          <a:p>
            <a:pPr lvl="1"/>
            <a:r>
              <a:rPr lang="en-US" dirty="0" smtClean="0"/>
              <a:t>Use some id or code where possible for the filename</a:t>
            </a:r>
          </a:p>
          <a:p>
            <a:r>
              <a:rPr lang="en-US" dirty="0" smtClean="0"/>
              <a:t>Multiple decisions for the same case</a:t>
            </a:r>
          </a:p>
          <a:p>
            <a:pPr lvl="1"/>
            <a:r>
              <a:rPr lang="en-US" dirty="0" smtClean="0"/>
              <a:t>Possible due to language versions, multiple decisions of the same case, etc.</a:t>
            </a:r>
          </a:p>
          <a:p>
            <a:pPr lvl="1"/>
            <a:r>
              <a:rPr lang="en-US" dirty="0" smtClean="0"/>
              <a:t>Organize either by </a:t>
            </a:r>
            <a:r>
              <a:rPr lang="en-US" dirty="0" smtClean="0">
                <a:solidFill>
                  <a:schemeClr val="accent1"/>
                </a:solidFill>
              </a:rPr>
              <a:t>encoding extra info in the filename </a:t>
            </a:r>
            <a:r>
              <a:rPr lang="en-US" dirty="0" smtClean="0"/>
              <a:t>or  by </a:t>
            </a:r>
            <a:r>
              <a:rPr lang="en-US" dirty="0" smtClean="0">
                <a:solidFill>
                  <a:schemeClr val="accent1"/>
                </a:solidFill>
              </a:rPr>
              <a:t>separate directories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marL="271462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In some cases the organization has a different id per document (ECLI or document id in HUDOC)</a:t>
            </a:r>
          </a:p>
          <a:p>
            <a:pPr lvl="1"/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38</a:t>
            </a:fld>
            <a:endParaRPr lang="en-GB" dirty="0"/>
          </a:p>
        </p:txBody>
      </p:sp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1829" y="4876587"/>
            <a:ext cx="2357444" cy="1153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188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do you or would you construct your dataset in the case you have many documents from the same case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39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54240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iCourts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Established in 2012 from a </a:t>
            </a:r>
            <a:r>
              <a:rPr lang="en-US" dirty="0" err="1" smtClean="0"/>
              <a:t>Grundforskningsfond’s</a:t>
            </a:r>
            <a:r>
              <a:rPr lang="en-US" dirty="0" smtClean="0"/>
              <a:t> grant</a:t>
            </a:r>
          </a:p>
          <a:p>
            <a:r>
              <a:rPr lang="en-US" dirty="0" smtClean="0">
                <a:solidFill>
                  <a:schemeClr val="accent1"/>
                </a:solidFill>
              </a:rPr>
              <a:t>28 people </a:t>
            </a:r>
            <a:r>
              <a:rPr lang="en-US" dirty="0" smtClean="0"/>
              <a:t>with different educational and national backgrounds</a:t>
            </a:r>
          </a:p>
          <a:p>
            <a:r>
              <a:rPr lang="en-US" dirty="0" smtClean="0"/>
              <a:t>What </a:t>
            </a:r>
            <a:r>
              <a:rPr lang="en-US" dirty="0"/>
              <a:t>role international courts </a:t>
            </a:r>
            <a:r>
              <a:rPr lang="en-US" dirty="0" smtClean="0"/>
              <a:t>play </a:t>
            </a:r>
            <a:r>
              <a:rPr lang="en-US" dirty="0"/>
              <a:t>in creating, sustaining and developing the global order and how this impacts both politics and society</a:t>
            </a:r>
            <a:r>
              <a:rPr lang="en-US" dirty="0" smtClean="0"/>
              <a:t>.</a:t>
            </a:r>
          </a:p>
          <a:p>
            <a:r>
              <a:rPr lang="en-US" dirty="0" smtClean="0"/>
              <a:t>Mix of </a:t>
            </a:r>
            <a:r>
              <a:rPr lang="en-US" dirty="0" smtClean="0">
                <a:solidFill>
                  <a:schemeClr val="accent1"/>
                </a:solidFill>
              </a:rPr>
              <a:t>qualitative</a:t>
            </a:r>
            <a:r>
              <a:rPr lang="en-US" dirty="0" smtClean="0"/>
              <a:t> and </a:t>
            </a:r>
            <a:r>
              <a:rPr lang="en-US" dirty="0" smtClean="0">
                <a:solidFill>
                  <a:schemeClr val="accent1"/>
                </a:solidFill>
              </a:rPr>
              <a:t>quantitative</a:t>
            </a:r>
            <a:r>
              <a:rPr lang="en-US" dirty="0" smtClean="0"/>
              <a:t> research</a:t>
            </a:r>
          </a:p>
          <a:p>
            <a:r>
              <a:rPr lang="en-US" dirty="0" smtClean="0">
                <a:solidFill>
                  <a:schemeClr val="accent1"/>
                </a:solidFill>
              </a:rPr>
              <a:t>Interdisciplinary research </a:t>
            </a:r>
            <a:r>
              <a:rPr lang="en-US" dirty="0" smtClean="0"/>
              <a:t>(law, sociology, political, science, language, etc.)</a:t>
            </a:r>
          </a:p>
          <a:p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29963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Talk layout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Data and how to grab them</a:t>
            </a:r>
          </a:p>
          <a:p>
            <a:pPr lvl="1"/>
            <a:r>
              <a:rPr 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Courts</a:t>
            </a:r>
          </a:p>
          <a:p>
            <a:pPr lvl="1"/>
            <a:r>
              <a:rPr 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Available text formats</a:t>
            </a:r>
          </a:p>
          <a:p>
            <a:pPr lvl="1"/>
            <a:r>
              <a:rPr 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Techniques and tools to collect data</a:t>
            </a:r>
            <a:endParaRPr lang="en-US" dirty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r>
              <a:rPr lang="en-US" dirty="0" smtClean="0"/>
              <a:t>Data organization and processing</a:t>
            </a:r>
          </a:p>
          <a:p>
            <a:pPr lvl="1"/>
            <a:r>
              <a:rPr 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Some practices we use to organize our data</a:t>
            </a:r>
          </a:p>
          <a:p>
            <a:pPr lvl="1"/>
            <a:r>
              <a:rPr lang="en-US" dirty="0" smtClean="0"/>
              <a:t>Text extraction and preprocessing of textual data</a:t>
            </a:r>
          </a:p>
          <a:p>
            <a:r>
              <a:rPr 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Text-driven research</a:t>
            </a:r>
          </a:p>
          <a:p>
            <a:pPr lvl="1"/>
            <a:r>
              <a:rPr 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Corpus</a:t>
            </a:r>
            <a:r>
              <a:rPr lang="da-DK" dirty="0">
                <a:solidFill>
                  <a:schemeClr val="tx2">
                    <a:lumMod val="20000"/>
                    <a:lumOff val="80000"/>
                  </a:schemeClr>
                </a:solidFill>
              </a:rPr>
              <a:t>-</a:t>
            </a:r>
            <a:r>
              <a:rPr 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driven research</a:t>
            </a:r>
          </a:p>
          <a:p>
            <a:pPr lvl="1"/>
            <a:r>
              <a:rPr 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Paragraph to paragraph citations</a:t>
            </a:r>
          </a:p>
          <a:p>
            <a:pPr lvl="1"/>
            <a:r>
              <a:rPr 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Topic modeling</a:t>
            </a:r>
          </a:p>
          <a:p>
            <a:r>
              <a:rPr 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Practical examples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25234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 extraction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HTML, Word and PDF are not texts!</a:t>
            </a:r>
          </a:p>
          <a:p>
            <a:r>
              <a:rPr lang="en-US" dirty="0" smtClean="0"/>
              <a:t>In most of the cases we need to extract the text from them to make it </a:t>
            </a:r>
            <a:r>
              <a:rPr lang="en-US" dirty="0" err="1" smtClean="0"/>
              <a:t>processable</a:t>
            </a:r>
            <a:endParaRPr lang="en-US" dirty="0" smtClean="0"/>
          </a:p>
          <a:p>
            <a:r>
              <a:rPr lang="en-US" dirty="0" smtClean="0"/>
              <a:t>Why not keeping the HTML?</a:t>
            </a:r>
          </a:p>
          <a:p>
            <a:r>
              <a:rPr lang="en-US" dirty="0" smtClean="0"/>
              <a:t>One size fits all solution: </a:t>
            </a:r>
            <a:r>
              <a:rPr lang="en-US" dirty="0" smtClean="0">
                <a:solidFill>
                  <a:schemeClr val="accent1"/>
                </a:solidFill>
              </a:rPr>
              <a:t>Apache </a:t>
            </a:r>
            <a:r>
              <a:rPr lang="en-US" dirty="0" err="1" smtClean="0">
                <a:solidFill>
                  <a:schemeClr val="accent1"/>
                </a:solidFill>
              </a:rPr>
              <a:t>Tika</a:t>
            </a:r>
            <a:endParaRPr lang="en-US" dirty="0" smtClean="0">
              <a:solidFill>
                <a:schemeClr val="accent1"/>
              </a:solidFill>
            </a:endParaRPr>
          </a:p>
          <a:p>
            <a:pPr lvl="1"/>
            <a:r>
              <a:rPr lang="en-US" dirty="0" smtClean="0"/>
              <a:t>A library to convert from any format into text</a:t>
            </a:r>
          </a:p>
          <a:p>
            <a:pPr lvl="1"/>
            <a:r>
              <a:rPr lang="en-US" dirty="0" smtClean="0"/>
              <a:t>Needs Java to run</a:t>
            </a:r>
          </a:p>
          <a:p>
            <a:pPr lvl="1"/>
            <a:r>
              <a:rPr lang="en-US" dirty="0">
                <a:latin typeface="Consolas" panose="020B0609020204030204" pitchFamily="49" charset="0"/>
              </a:rPr>
              <a:t>java -jar </a:t>
            </a:r>
            <a:r>
              <a:rPr lang="en-US" dirty="0" smtClean="0">
                <a:latin typeface="Consolas" panose="020B0609020204030204" pitchFamily="49" charset="0"/>
              </a:rPr>
              <a:t>tika-app-1.14.jar </a:t>
            </a:r>
            <a:r>
              <a:rPr lang="en-US" dirty="0">
                <a:latin typeface="Consolas" panose="020B0609020204030204" pitchFamily="49" charset="0"/>
              </a:rPr>
              <a:t>-t -</a:t>
            </a:r>
            <a:r>
              <a:rPr lang="en-US" dirty="0" err="1">
                <a:latin typeface="Consolas" panose="020B0609020204030204" pitchFamily="49" charset="0"/>
              </a:rPr>
              <a:t>i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smtClean="0">
                <a:latin typeface="Consolas" panose="020B0609020204030204" pitchFamily="49" charset="0"/>
              </a:rPr>
              <a:t>&lt;</a:t>
            </a:r>
            <a:r>
              <a:rPr lang="en-US" dirty="0" err="1" smtClean="0">
                <a:latin typeface="Consolas" panose="020B0609020204030204" pitchFamily="49" charset="0"/>
              </a:rPr>
              <a:t>input_folder</a:t>
            </a:r>
            <a:r>
              <a:rPr lang="en-US" dirty="0" smtClean="0">
                <a:latin typeface="Consolas" panose="020B0609020204030204" pitchFamily="49" charset="0"/>
              </a:rPr>
              <a:t>&gt; -o &lt;</a:t>
            </a:r>
            <a:r>
              <a:rPr lang="en-US" dirty="0" err="1" smtClean="0">
                <a:latin typeface="Consolas" panose="020B0609020204030204" pitchFamily="49" charset="0"/>
              </a:rPr>
              <a:t>output_folder</a:t>
            </a:r>
            <a:r>
              <a:rPr lang="en-US" dirty="0" smtClean="0">
                <a:latin typeface="Consolas" panose="020B0609020204030204" pitchFamily="49" charset="0"/>
              </a:rPr>
              <a:t>&gt;</a:t>
            </a:r>
          </a:p>
          <a:p>
            <a:r>
              <a:rPr lang="en-US" b="1" dirty="0" smtClean="0">
                <a:solidFill>
                  <a:schemeClr val="accent1"/>
                </a:solidFill>
              </a:rPr>
              <a:t>Important!!!</a:t>
            </a:r>
            <a:r>
              <a:rPr lang="en-US" dirty="0" smtClean="0"/>
              <a:t> Use always </a:t>
            </a:r>
            <a:r>
              <a:rPr lang="en-US" dirty="0" smtClean="0">
                <a:solidFill>
                  <a:schemeClr val="accent1"/>
                </a:solidFill>
              </a:rPr>
              <a:t>Unicode</a:t>
            </a:r>
            <a:r>
              <a:rPr lang="en-US" dirty="0" smtClean="0"/>
              <a:t> (UTF-8) for your texts.</a:t>
            </a:r>
          </a:p>
          <a:p>
            <a:r>
              <a:rPr lang="en-US" b="1" dirty="0" smtClean="0">
                <a:solidFill>
                  <a:schemeClr val="accent1"/>
                </a:solidFill>
              </a:rPr>
              <a:t>Hint: </a:t>
            </a:r>
            <a:r>
              <a:rPr lang="en-US" dirty="0" smtClean="0"/>
              <a:t>If you store texts and data in a single file, preprocess files to remove newlines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41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11809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Scanned files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Unfortunately this is always a problem</a:t>
            </a:r>
          </a:p>
          <a:p>
            <a:r>
              <a:rPr lang="en-US" dirty="0" smtClean="0"/>
              <a:t>Need to use a program to OCR</a:t>
            </a:r>
          </a:p>
          <a:p>
            <a:r>
              <a:rPr lang="en-US" dirty="0" smtClean="0"/>
              <a:t>Lengthy procedure</a:t>
            </a:r>
          </a:p>
          <a:p>
            <a:r>
              <a:rPr lang="en-US" dirty="0" smtClean="0"/>
              <a:t>Spelling errors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Known software</a:t>
            </a:r>
          </a:p>
          <a:p>
            <a:pPr lvl="1"/>
            <a:r>
              <a:rPr lang="en-US" dirty="0" smtClean="0"/>
              <a:t>ABBYY</a:t>
            </a:r>
          </a:p>
          <a:p>
            <a:pPr lvl="1"/>
            <a:r>
              <a:rPr lang="en-US" dirty="0" smtClean="0"/>
              <a:t>Adobe Acrobat Pro</a:t>
            </a:r>
          </a:p>
          <a:p>
            <a:pPr lvl="1"/>
            <a:r>
              <a:rPr lang="en-US" dirty="0" smtClean="0"/>
              <a:t>Tesseract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42</a:t>
            </a:fld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472" y="3448138"/>
            <a:ext cx="4293756" cy="1449683"/>
          </a:xfrm>
          <a:prstGeom prst="rect">
            <a:avLst/>
          </a:prstGeom>
        </p:spPr>
      </p:pic>
      <p:pic>
        <p:nvPicPr>
          <p:cNvPr id="9" name="Picture 8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1449" y="3535546"/>
            <a:ext cx="4307527" cy="1272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462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do you expect quantitative text analysis to help you with?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43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73806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Talk layout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/>
                </a:solidFill>
              </a:rPr>
              <a:t>Data and how to grab them</a:t>
            </a:r>
          </a:p>
          <a:p>
            <a:pPr lvl="1"/>
            <a:r>
              <a:rPr lang="en-US" dirty="0" smtClean="0">
                <a:solidFill>
                  <a:schemeClr val="bg2"/>
                </a:solidFill>
              </a:rPr>
              <a:t>Courts</a:t>
            </a:r>
          </a:p>
          <a:p>
            <a:pPr lvl="1"/>
            <a:r>
              <a:rPr lang="en-US" dirty="0" smtClean="0">
                <a:solidFill>
                  <a:schemeClr val="bg2"/>
                </a:solidFill>
              </a:rPr>
              <a:t>Available text formats</a:t>
            </a:r>
          </a:p>
          <a:p>
            <a:pPr lvl="1"/>
            <a:r>
              <a:rPr lang="en-US" dirty="0" smtClean="0">
                <a:solidFill>
                  <a:schemeClr val="bg2"/>
                </a:solidFill>
              </a:rPr>
              <a:t>Techniques and tools to collect data</a:t>
            </a:r>
            <a:endParaRPr lang="en-US" dirty="0">
              <a:solidFill>
                <a:schemeClr val="bg2"/>
              </a:solidFill>
            </a:endParaRPr>
          </a:p>
          <a:p>
            <a:r>
              <a:rPr 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Data organization and processing</a:t>
            </a:r>
          </a:p>
          <a:p>
            <a:pPr lvl="1"/>
            <a:r>
              <a:rPr 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Some practices we use to organize our data</a:t>
            </a:r>
          </a:p>
          <a:p>
            <a:pPr lvl="1"/>
            <a:r>
              <a:rPr 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Text extraction and preprocessing of textual data</a:t>
            </a:r>
          </a:p>
          <a:p>
            <a:r>
              <a:rPr lang="en-US" dirty="0" smtClean="0"/>
              <a:t>Text-driven research</a:t>
            </a:r>
          </a:p>
          <a:p>
            <a:pPr lvl="1"/>
            <a:r>
              <a:rPr lang="en-US" dirty="0" smtClean="0"/>
              <a:t>Corpus</a:t>
            </a:r>
            <a:r>
              <a:rPr lang="da-DK" dirty="0"/>
              <a:t>-</a:t>
            </a:r>
            <a:r>
              <a:rPr lang="en-US" dirty="0" smtClean="0"/>
              <a:t>driven research</a:t>
            </a:r>
          </a:p>
          <a:p>
            <a:pPr lvl="1"/>
            <a:r>
              <a:rPr lang="en-US" dirty="0" smtClean="0"/>
              <a:t>Topic modeling</a:t>
            </a:r>
          </a:p>
          <a:p>
            <a:pPr lvl="1"/>
            <a:r>
              <a:rPr lang="en-US" dirty="0" smtClean="0"/>
              <a:t>Text network</a:t>
            </a:r>
          </a:p>
          <a:p>
            <a:r>
              <a:rPr 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Practical examples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97694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Text-driven research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Potential uses:</a:t>
            </a:r>
          </a:p>
          <a:p>
            <a:r>
              <a:rPr lang="en-US" dirty="0" smtClean="0"/>
              <a:t>Case law: Use language and texts as a tool to interpret doctrines</a:t>
            </a:r>
          </a:p>
          <a:p>
            <a:r>
              <a:rPr lang="en-US" dirty="0" smtClean="0"/>
              <a:t>Construct and/or test hypotheses with the use of language. </a:t>
            </a:r>
          </a:p>
          <a:p>
            <a:r>
              <a:rPr lang="en-US" dirty="0" smtClean="0"/>
              <a:t>Check the change in concepts through time</a:t>
            </a:r>
          </a:p>
          <a:p>
            <a:r>
              <a:rPr lang="en-US" dirty="0" smtClean="0"/>
              <a:t>Compare concepts</a:t>
            </a:r>
          </a:p>
          <a:p>
            <a:r>
              <a:rPr lang="en-US" dirty="0" smtClean="0"/>
              <a:t>See words that come up or vanish</a:t>
            </a:r>
          </a:p>
          <a:p>
            <a:r>
              <a:rPr lang="en-US" dirty="0" smtClean="0"/>
              <a:t>See topics that are discussed in the texts </a:t>
            </a:r>
          </a:p>
          <a:p>
            <a:r>
              <a:rPr lang="en-US" dirty="0" smtClean="0"/>
              <a:t>Many more</a:t>
            </a:r>
          </a:p>
          <a:p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45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24661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Corpus - driven research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C00000"/>
                </a:solidFill>
              </a:rPr>
              <a:t>Corpus</a:t>
            </a:r>
            <a:r>
              <a:rPr lang="en-US" dirty="0" smtClean="0"/>
              <a:t> is a collection of texts</a:t>
            </a:r>
          </a:p>
          <a:p>
            <a:r>
              <a:rPr lang="en-US" dirty="0" smtClean="0">
                <a:solidFill>
                  <a:srgbClr val="C00000"/>
                </a:solidFill>
              </a:rPr>
              <a:t>Corpus linguistics </a:t>
            </a:r>
            <a:r>
              <a:rPr lang="en-US" dirty="0" smtClean="0"/>
              <a:t>use corpora to study language</a:t>
            </a:r>
          </a:p>
          <a:p>
            <a:r>
              <a:rPr lang="en-US" dirty="0" smtClean="0">
                <a:solidFill>
                  <a:srgbClr val="C00000"/>
                </a:solidFill>
              </a:rPr>
              <a:t>Statistical properties </a:t>
            </a:r>
            <a:r>
              <a:rPr lang="en-US" dirty="0" smtClean="0"/>
              <a:t>of word frequencies are calculated to infer </a:t>
            </a:r>
            <a:r>
              <a:rPr lang="en-US" dirty="0" smtClean="0">
                <a:solidFill>
                  <a:srgbClr val="C00000"/>
                </a:solidFill>
              </a:rPr>
              <a:t>statistically significant properties </a:t>
            </a:r>
            <a:r>
              <a:rPr lang="en-US" dirty="0" smtClean="0"/>
              <a:t>of words, (co-occurrence, </a:t>
            </a:r>
            <a:r>
              <a:rPr lang="en-US" dirty="0" err="1" smtClean="0"/>
              <a:t>keyness</a:t>
            </a:r>
            <a:r>
              <a:rPr lang="en-US" dirty="0" smtClean="0"/>
              <a:t>, relative frequency)</a:t>
            </a:r>
          </a:p>
          <a:p>
            <a:endParaRPr lang="en-US" dirty="0"/>
          </a:p>
          <a:p>
            <a:r>
              <a:rPr lang="en-US" b="1" dirty="0" smtClean="0"/>
              <a:t>Requirements:</a:t>
            </a:r>
          </a:p>
          <a:p>
            <a:pPr lvl="1"/>
            <a:r>
              <a:rPr lang="en-US" b="1" dirty="0" smtClean="0"/>
              <a:t>Texts:</a:t>
            </a:r>
            <a:r>
              <a:rPr lang="en-US" dirty="0" smtClean="0"/>
              <a:t> .txt format, preferably Unicode, preferably organized appropriately</a:t>
            </a:r>
          </a:p>
          <a:p>
            <a:pPr lvl="1"/>
            <a:r>
              <a:rPr lang="en-US" b="1" dirty="0" smtClean="0"/>
              <a:t>Metadata:</a:t>
            </a:r>
            <a:r>
              <a:rPr lang="en-US" dirty="0" smtClean="0"/>
              <a:t> Might be used to slice the corpus, correlations etc.</a:t>
            </a:r>
          </a:p>
          <a:p>
            <a:pPr lvl="1"/>
            <a:r>
              <a:rPr lang="en-US" b="1" dirty="0" smtClean="0"/>
              <a:t>Software tools: </a:t>
            </a:r>
            <a:r>
              <a:rPr lang="en-US" i="1" dirty="0" err="1" smtClean="0">
                <a:solidFill>
                  <a:srgbClr val="C00000"/>
                </a:solidFill>
              </a:rPr>
              <a:t>AntConc</a:t>
            </a:r>
            <a:r>
              <a:rPr lang="en-US" dirty="0" smtClean="0">
                <a:solidFill>
                  <a:srgbClr val="C00000"/>
                </a:solidFill>
              </a:rPr>
              <a:t>, </a:t>
            </a:r>
            <a:r>
              <a:rPr lang="en-US" dirty="0" err="1" smtClean="0">
                <a:solidFill>
                  <a:srgbClr val="C00000"/>
                </a:solidFill>
              </a:rPr>
              <a:t>SketchEngine</a:t>
            </a:r>
            <a:r>
              <a:rPr lang="en-US" dirty="0" smtClean="0">
                <a:solidFill>
                  <a:srgbClr val="C00000"/>
                </a:solidFill>
              </a:rPr>
              <a:t>, </a:t>
            </a:r>
            <a:r>
              <a:rPr lang="en-US" dirty="0" err="1" smtClean="0">
                <a:solidFill>
                  <a:srgbClr val="C00000"/>
                </a:solidFill>
              </a:rPr>
              <a:t>Wmatrix</a:t>
            </a:r>
            <a:r>
              <a:rPr lang="en-US" b="1" dirty="0" smtClean="0"/>
              <a:t>, </a:t>
            </a:r>
            <a:r>
              <a:rPr lang="en-US" dirty="0" smtClean="0"/>
              <a:t>etc.</a:t>
            </a:r>
          </a:p>
          <a:p>
            <a:pPr lvl="1"/>
            <a:r>
              <a:rPr lang="en-US" b="1" dirty="0" smtClean="0"/>
              <a:t>Libraries: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C00000"/>
                </a:solidFill>
              </a:rPr>
              <a:t>NLTK</a:t>
            </a:r>
            <a:r>
              <a:rPr lang="en-US" dirty="0" smtClean="0"/>
              <a:t> (Python), </a:t>
            </a:r>
            <a:r>
              <a:rPr lang="en-US" dirty="0" err="1" smtClean="0">
                <a:solidFill>
                  <a:srgbClr val="C00000"/>
                </a:solidFill>
              </a:rPr>
              <a:t>quanteda</a:t>
            </a:r>
            <a:r>
              <a:rPr lang="en-US" dirty="0" smtClean="0"/>
              <a:t> (R), etc.</a:t>
            </a:r>
          </a:p>
          <a:p>
            <a:pPr lvl="2"/>
            <a:endParaRPr lang="en-GB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46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55389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Concordances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47</a:t>
            </a:fld>
            <a:endParaRPr lang="en-GB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Starting with a word or phrase in mind we can see what are </a:t>
            </a:r>
            <a:r>
              <a:rPr lang="en-US" dirty="0" smtClean="0">
                <a:solidFill>
                  <a:schemeClr val="accent1"/>
                </a:solidFill>
              </a:rPr>
              <a:t>all the possible contexts </a:t>
            </a:r>
            <a:r>
              <a:rPr lang="en-US" dirty="0" smtClean="0"/>
              <a:t>of the word.</a:t>
            </a:r>
          </a:p>
          <a:p>
            <a:r>
              <a:rPr lang="en-US" dirty="0" smtClean="0"/>
              <a:t>Usually, used to see the possible different meanings of the words</a:t>
            </a:r>
          </a:p>
          <a:p>
            <a:r>
              <a:rPr lang="en-US" dirty="0" smtClean="0"/>
              <a:t>Another way of performing text searches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56702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Concordances - example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48</a:t>
            </a:fld>
            <a:endParaRPr lang="en-GB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Generate the concordances of the term “margin of appreciation</a:t>
            </a:r>
            <a:r>
              <a:rPr lang="en-US" dirty="0" smtClean="0"/>
              <a:t>” in a set of judgments from ECHR</a:t>
            </a:r>
            <a:endParaRPr lang="en-GB" dirty="0"/>
          </a:p>
        </p:txBody>
      </p:sp>
      <p:pic>
        <p:nvPicPr>
          <p:cNvPr id="8" name="Picture 7" descr="AntConc 3.5.0 (Dev) (Windows) 20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375" y="2496620"/>
            <a:ext cx="5630870" cy="3702574"/>
          </a:xfrm>
          <a:prstGeom prst="rect">
            <a:avLst/>
          </a:prstGeom>
        </p:spPr>
      </p:pic>
      <p:sp>
        <p:nvSpPr>
          <p:cNvPr id="9" name="Rectangular Callout 8"/>
          <p:cNvSpPr/>
          <p:nvPr/>
        </p:nvSpPr>
        <p:spPr>
          <a:xfrm>
            <a:off x="3318553" y="5650787"/>
            <a:ext cx="1900719" cy="548407"/>
          </a:xfrm>
          <a:prstGeom prst="wedgeRectCallout">
            <a:avLst>
              <a:gd name="adj1" fmla="val -26238"/>
              <a:gd name="adj2" fmla="val -98617"/>
            </a:avLst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Search phrase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0" name="Rectangular Callout 9"/>
          <p:cNvSpPr/>
          <p:nvPr/>
        </p:nvSpPr>
        <p:spPr>
          <a:xfrm>
            <a:off x="2998342" y="2587375"/>
            <a:ext cx="1900719" cy="548407"/>
          </a:xfrm>
          <a:prstGeom prst="wedgeRectCallout">
            <a:avLst>
              <a:gd name="adj1" fmla="val -64076"/>
              <a:gd name="adj2" fmla="val 60627"/>
            </a:avLst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Contexts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462445" y="3135782"/>
            <a:ext cx="2092593" cy="9233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Can also be saved to a file e.g. CSV for processing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03363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Concordances – example (2)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5182" y="1635125"/>
            <a:ext cx="7967663" cy="4668178"/>
          </a:xfrm>
        </p:spPr>
        <p:txBody>
          <a:bodyPr/>
          <a:lstStyle/>
          <a:p>
            <a:r>
              <a:rPr lang="en-US" dirty="0" smtClean="0"/>
              <a:t>Concordance plot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49</a:t>
            </a:fld>
            <a:endParaRPr lang="en-GB" dirty="0"/>
          </a:p>
        </p:txBody>
      </p:sp>
      <p:pic>
        <p:nvPicPr>
          <p:cNvPr id="7" name="Picture 6" descr="AntConc 3.5.0 (Dev) (Windows) 201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879"/>
          <a:stretch/>
        </p:blipFill>
        <p:spPr>
          <a:xfrm>
            <a:off x="587375" y="2087021"/>
            <a:ext cx="4816832" cy="4216282"/>
          </a:xfrm>
          <a:prstGeom prst="rect">
            <a:avLst/>
          </a:prstGeom>
        </p:spPr>
      </p:pic>
      <p:sp>
        <p:nvSpPr>
          <p:cNvPr id="8" name="Rectangular Callout 7"/>
          <p:cNvSpPr/>
          <p:nvPr/>
        </p:nvSpPr>
        <p:spPr>
          <a:xfrm>
            <a:off x="5789765" y="2260315"/>
            <a:ext cx="2542577" cy="1243173"/>
          </a:xfrm>
          <a:prstGeom prst="wedgeRectCallout">
            <a:avLst>
              <a:gd name="adj1" fmla="val -88718"/>
              <a:gd name="adj2" fmla="val 14429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smtClean="0"/>
              <a:t>Will graphically illustrate positions of the texts where the search term occurs</a:t>
            </a:r>
            <a:endParaRPr lang="en-GB" dirty="0"/>
          </a:p>
        </p:txBody>
      </p:sp>
      <p:sp>
        <p:nvSpPr>
          <p:cNvPr id="9" name="TextBox 8"/>
          <p:cNvSpPr txBox="1"/>
          <p:nvPr/>
        </p:nvSpPr>
        <p:spPr>
          <a:xfrm>
            <a:off x="5789765" y="4048018"/>
            <a:ext cx="299463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 the example above the </a:t>
            </a:r>
            <a:r>
              <a:rPr lang="en-US" b="1" dirty="0" smtClean="0"/>
              <a:t>“margin of appreciation” </a:t>
            </a:r>
            <a:r>
              <a:rPr lang="en-US" dirty="0" smtClean="0"/>
              <a:t>appeared many times in the </a:t>
            </a:r>
            <a:r>
              <a:rPr lang="en-US" i="1" dirty="0" smtClean="0"/>
              <a:t>first file </a:t>
            </a:r>
            <a:r>
              <a:rPr lang="en-US" dirty="0" smtClean="0"/>
              <a:t>which </a:t>
            </a:r>
            <a:r>
              <a:rPr lang="en-US" dirty="0" smtClean="0">
                <a:solidFill>
                  <a:schemeClr val="accent1"/>
                </a:solidFill>
              </a:rPr>
              <a:t>might tell something about the court argumentation in the cases</a:t>
            </a:r>
            <a:endParaRPr lang="en-GB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8054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err="1" smtClean="0"/>
              <a:t>iCourts</a:t>
            </a:r>
            <a:r>
              <a:rPr lang="en-US" dirty="0" smtClean="0"/>
              <a:t> database of international courts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Established </a:t>
            </a:r>
            <a:r>
              <a:rPr lang="en-US" dirty="0"/>
              <a:t>a </a:t>
            </a:r>
            <a:r>
              <a:rPr lang="en-US" dirty="0">
                <a:solidFill>
                  <a:schemeClr val="accent1"/>
                </a:solidFill>
              </a:rPr>
              <a:t>database of int’l court decisions</a:t>
            </a:r>
            <a:r>
              <a:rPr lang="en-US" dirty="0"/>
              <a:t> for 6 International </a:t>
            </a:r>
            <a:r>
              <a:rPr lang="en-US" dirty="0" smtClean="0"/>
              <a:t>Courts</a:t>
            </a:r>
            <a:r>
              <a:rPr lang="en-US" dirty="0"/>
              <a:t>: </a:t>
            </a:r>
            <a:endParaRPr lang="en-US" dirty="0" smtClean="0"/>
          </a:p>
          <a:p>
            <a:pPr lvl="1"/>
            <a:r>
              <a:rPr lang="en-US" dirty="0" smtClean="0"/>
              <a:t>Where: </a:t>
            </a:r>
            <a:r>
              <a:rPr lang="en-US" dirty="0" smtClean="0">
                <a:hlinkClick r:id="rId3"/>
              </a:rPr>
              <a:t>http://www.icourts.dk</a:t>
            </a:r>
            <a:r>
              <a:rPr lang="en-US" dirty="0" smtClean="0"/>
              <a:t> </a:t>
            </a:r>
            <a:endParaRPr lang="en-US" dirty="0"/>
          </a:p>
          <a:p>
            <a:pPr lvl="1"/>
            <a:r>
              <a:rPr lang="en-US" dirty="0"/>
              <a:t>Included:</a:t>
            </a:r>
          </a:p>
          <a:p>
            <a:pPr lvl="2"/>
            <a:r>
              <a:rPr lang="en-US" dirty="0"/>
              <a:t>Court of Justice of the European Union</a:t>
            </a:r>
          </a:p>
          <a:p>
            <a:pPr lvl="2"/>
            <a:r>
              <a:rPr lang="en-US" dirty="0"/>
              <a:t>European Court of Human Rights</a:t>
            </a:r>
          </a:p>
          <a:p>
            <a:pPr lvl="2"/>
            <a:r>
              <a:rPr lang="en-US" dirty="0"/>
              <a:t>World Trade Organization – Appellate Body</a:t>
            </a:r>
          </a:p>
          <a:p>
            <a:pPr lvl="2"/>
            <a:r>
              <a:rPr lang="en-US" dirty="0"/>
              <a:t>International Criminal Tribunal for the Former Yugoslavia</a:t>
            </a:r>
          </a:p>
          <a:p>
            <a:pPr lvl="2"/>
            <a:r>
              <a:rPr lang="en-US" dirty="0"/>
              <a:t>East African Court of Justice</a:t>
            </a:r>
          </a:p>
          <a:p>
            <a:pPr lvl="2"/>
            <a:r>
              <a:rPr lang="en-US" dirty="0"/>
              <a:t>Inter-American Court of Human Rights</a:t>
            </a:r>
          </a:p>
          <a:p>
            <a:pPr lvl="1"/>
            <a:r>
              <a:rPr lang="en-US" dirty="0"/>
              <a:t>Pending:</a:t>
            </a:r>
          </a:p>
          <a:p>
            <a:pPr lvl="2"/>
            <a:r>
              <a:rPr lang="en-US" dirty="0"/>
              <a:t>International Criminal Court</a:t>
            </a:r>
          </a:p>
          <a:p>
            <a:pPr lvl="2"/>
            <a:r>
              <a:rPr lang="en-US" dirty="0"/>
              <a:t>International Court of Justice</a:t>
            </a:r>
          </a:p>
          <a:p>
            <a:r>
              <a:rPr lang="en-US" dirty="0" smtClean="0"/>
              <a:t>Integrates datasets, decisions and networks</a:t>
            </a:r>
          </a:p>
          <a:p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31190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Collocations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Collocations show the words that </a:t>
            </a:r>
            <a:r>
              <a:rPr lang="en-US" dirty="0" smtClean="0">
                <a:solidFill>
                  <a:schemeClr val="accent1"/>
                </a:solidFill>
              </a:rPr>
              <a:t>often appear together in pairs</a:t>
            </a:r>
            <a:r>
              <a:rPr lang="en-US" dirty="0" smtClean="0"/>
              <a:t>…</a:t>
            </a:r>
          </a:p>
          <a:p>
            <a:pPr lvl="1"/>
            <a:r>
              <a:rPr lang="en-US" dirty="0" smtClean="0"/>
              <a:t>…and with certain statistical significance</a:t>
            </a:r>
            <a:endParaRPr lang="en-US" dirty="0"/>
          </a:p>
          <a:p>
            <a:r>
              <a:rPr lang="en-US" dirty="0" smtClean="0"/>
              <a:t>Examples:</a:t>
            </a:r>
          </a:p>
          <a:p>
            <a:pPr lvl="1"/>
            <a:r>
              <a:rPr lang="en-US" i="1" dirty="0" smtClean="0">
                <a:solidFill>
                  <a:schemeClr val="accent1"/>
                </a:solidFill>
              </a:rPr>
              <a:t>New York</a:t>
            </a:r>
          </a:p>
          <a:p>
            <a:pPr lvl="1"/>
            <a:r>
              <a:rPr lang="en-US" i="1" dirty="0" smtClean="0">
                <a:solidFill>
                  <a:schemeClr val="accent1"/>
                </a:solidFill>
              </a:rPr>
              <a:t>strong coffee</a:t>
            </a:r>
            <a:r>
              <a:rPr lang="en-US" dirty="0" smtClean="0">
                <a:solidFill>
                  <a:schemeClr val="accent1"/>
                </a:solidFill>
              </a:rPr>
              <a:t> </a:t>
            </a:r>
            <a:r>
              <a:rPr lang="en-US" dirty="0" smtClean="0"/>
              <a:t>(but NOT </a:t>
            </a:r>
            <a:r>
              <a:rPr lang="en-US" dirty="0" smtClean="0">
                <a:solidFill>
                  <a:schemeClr val="accent1"/>
                </a:solidFill>
              </a:rPr>
              <a:t>powerful coffee</a:t>
            </a:r>
            <a:r>
              <a:rPr lang="en-US" dirty="0" smtClean="0"/>
              <a:t>)</a:t>
            </a:r>
          </a:p>
          <a:p>
            <a:pPr lvl="1"/>
            <a:r>
              <a:rPr lang="en-US" i="1" dirty="0" smtClean="0">
                <a:solidFill>
                  <a:schemeClr val="accent1"/>
                </a:solidFill>
              </a:rPr>
              <a:t>European Union </a:t>
            </a:r>
            <a:r>
              <a:rPr lang="en-US" dirty="0" smtClean="0"/>
              <a:t>and also </a:t>
            </a:r>
            <a:r>
              <a:rPr lang="en-US" i="1" dirty="0" smtClean="0">
                <a:solidFill>
                  <a:schemeClr val="accent1"/>
                </a:solidFill>
              </a:rPr>
              <a:t>Trade Union</a:t>
            </a:r>
          </a:p>
          <a:p>
            <a:pPr lvl="1"/>
            <a:r>
              <a:rPr lang="en-US" i="1" dirty="0" smtClean="0">
                <a:solidFill>
                  <a:schemeClr val="accent1"/>
                </a:solidFill>
              </a:rPr>
              <a:t>Human Rights</a:t>
            </a:r>
          </a:p>
          <a:p>
            <a:pPr lvl="1"/>
            <a:r>
              <a:rPr lang="en-US" i="1" dirty="0" smtClean="0"/>
              <a:t>Etc.</a:t>
            </a:r>
            <a:endParaRPr lang="en-US" i="1" dirty="0"/>
          </a:p>
          <a:p>
            <a:r>
              <a:rPr lang="en-US" dirty="0" smtClean="0"/>
              <a:t>Collocation finding is a variant of hypothesis testing: We test the hypothesis that </a:t>
            </a:r>
            <a:r>
              <a:rPr lang="en-GB" i="1" dirty="0"/>
              <a:t>there is </a:t>
            </a:r>
            <a:r>
              <a:rPr lang="en-GB" i="1" dirty="0" smtClean="0"/>
              <a:t>no </a:t>
            </a:r>
            <a:r>
              <a:rPr lang="en-US" i="1" dirty="0" smtClean="0"/>
              <a:t>association </a:t>
            </a:r>
            <a:r>
              <a:rPr lang="en-US" i="1" dirty="0"/>
              <a:t>between the words beyond chance </a:t>
            </a:r>
            <a:r>
              <a:rPr lang="en-US" i="1" dirty="0" smtClean="0"/>
              <a:t>occurrences </a:t>
            </a:r>
            <a:r>
              <a:rPr lang="en-US" dirty="0" smtClean="0"/>
              <a:t>(Manning &amp; </a:t>
            </a:r>
            <a:r>
              <a:rPr lang="en-US" dirty="0" err="1" smtClean="0"/>
              <a:t>Schutze</a:t>
            </a:r>
            <a:r>
              <a:rPr lang="en-US" dirty="0" smtClean="0"/>
              <a:t>, 1999)</a:t>
            </a:r>
          </a:p>
          <a:p>
            <a:endParaRPr lang="en-US" i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50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24585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Collocations(2)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7375" y="3688422"/>
            <a:ext cx="7967663" cy="2614881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It is all expressed by contingency tables, above example for occurrences of words </a:t>
            </a:r>
            <a:r>
              <a:rPr lang="en-US" dirty="0" err="1" smtClean="0"/>
              <a:t>u,v</a:t>
            </a:r>
            <a:endParaRPr lang="en-US" dirty="0" smtClean="0"/>
          </a:p>
          <a:p>
            <a:r>
              <a:rPr lang="en-US" dirty="0" smtClean="0"/>
              <a:t> Measures:</a:t>
            </a:r>
          </a:p>
          <a:p>
            <a:pPr lvl="1"/>
            <a:r>
              <a:rPr lang="en-US" dirty="0" smtClean="0">
                <a:solidFill>
                  <a:schemeClr val="accent1"/>
                </a:solidFill>
              </a:rPr>
              <a:t>t-score</a:t>
            </a:r>
          </a:p>
          <a:p>
            <a:pPr lvl="1"/>
            <a:r>
              <a:rPr lang="en-US" dirty="0" smtClean="0">
                <a:solidFill>
                  <a:schemeClr val="accent1"/>
                </a:solidFill>
              </a:rPr>
              <a:t>chi-square (</a:t>
            </a:r>
            <a:r>
              <a:rPr lang="el-GR" dirty="0" smtClean="0">
                <a:solidFill>
                  <a:schemeClr val="accent1"/>
                </a:solidFill>
              </a:rPr>
              <a:t>χ</a:t>
            </a:r>
            <a:r>
              <a:rPr lang="el-GR" baseline="30000" dirty="0" smtClean="0">
                <a:solidFill>
                  <a:schemeClr val="accent1"/>
                </a:solidFill>
              </a:rPr>
              <a:t>2</a:t>
            </a:r>
            <a:r>
              <a:rPr lang="el-GR" dirty="0" smtClean="0">
                <a:solidFill>
                  <a:schemeClr val="accent1"/>
                </a:solidFill>
              </a:rPr>
              <a:t>)</a:t>
            </a:r>
            <a:endParaRPr lang="sv-SE" dirty="0" smtClean="0">
              <a:solidFill>
                <a:schemeClr val="accent1"/>
              </a:solidFill>
            </a:endParaRPr>
          </a:p>
          <a:p>
            <a:pPr lvl="1"/>
            <a:r>
              <a:rPr lang="sv-SE" dirty="0" smtClean="0">
                <a:solidFill>
                  <a:schemeClr val="accent1"/>
                </a:solidFill>
              </a:rPr>
              <a:t>Log </a:t>
            </a:r>
            <a:r>
              <a:rPr lang="sv-SE" dirty="0" err="1" smtClean="0">
                <a:solidFill>
                  <a:schemeClr val="accent1"/>
                </a:solidFill>
              </a:rPr>
              <a:t>Likelihood</a:t>
            </a:r>
            <a:endParaRPr lang="el-GR" dirty="0" smtClean="0">
              <a:solidFill>
                <a:schemeClr val="accent1"/>
              </a:solidFill>
            </a:endParaRPr>
          </a:p>
          <a:p>
            <a:pPr lvl="1"/>
            <a:r>
              <a:rPr lang="sv-SE" dirty="0" smtClean="0">
                <a:solidFill>
                  <a:schemeClr val="accent4"/>
                </a:solidFill>
              </a:rPr>
              <a:t>MI score (Mutual Information) </a:t>
            </a:r>
          </a:p>
          <a:p>
            <a:pPr lvl="1"/>
            <a:r>
              <a:rPr lang="sv-SE" dirty="0" smtClean="0">
                <a:solidFill>
                  <a:schemeClr val="accent4"/>
                </a:solidFill>
              </a:rPr>
              <a:t>Dice and </a:t>
            </a:r>
            <a:r>
              <a:rPr lang="sv-SE" dirty="0" err="1" smtClean="0">
                <a:solidFill>
                  <a:schemeClr val="accent4"/>
                </a:solidFill>
              </a:rPr>
              <a:t>logDice</a:t>
            </a:r>
            <a:endParaRPr lang="sv-SE" dirty="0" smtClean="0">
              <a:solidFill>
                <a:schemeClr val="accent4"/>
              </a:solidFill>
            </a:endParaRPr>
          </a:p>
          <a:p>
            <a:pPr lvl="1"/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51</a:t>
            </a:fld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6072" y="1484314"/>
            <a:ext cx="4181582" cy="203464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842589" y="1484313"/>
            <a:ext cx="20959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200" dirty="0" smtClean="0"/>
              <a:t>Source: </a:t>
            </a:r>
            <a:r>
              <a:rPr lang="sv-SE" sz="1200" dirty="0"/>
              <a:t>http://www.collocations.de/</a:t>
            </a:r>
            <a:endParaRPr lang="en-GB" sz="1200" dirty="0"/>
          </a:p>
        </p:txBody>
      </p:sp>
      <p:sp>
        <p:nvSpPr>
          <p:cNvPr id="11" name="TextBox 10"/>
          <p:cNvSpPr txBox="1"/>
          <p:nvPr/>
        </p:nvSpPr>
        <p:spPr>
          <a:xfrm>
            <a:off x="5250094" y="4911047"/>
            <a:ext cx="3082248" cy="3801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err="1" smtClean="0">
                <a:solidFill>
                  <a:schemeClr val="accent1"/>
                </a:solidFill>
              </a:rPr>
              <a:t>Statistical</a:t>
            </a:r>
            <a:r>
              <a:rPr lang="sv-SE" dirty="0" smtClean="0">
                <a:solidFill>
                  <a:schemeClr val="accent1"/>
                </a:solidFill>
              </a:rPr>
              <a:t> </a:t>
            </a:r>
            <a:r>
              <a:rPr lang="sv-SE" dirty="0" err="1" smtClean="0">
                <a:solidFill>
                  <a:schemeClr val="accent1"/>
                </a:solidFill>
              </a:rPr>
              <a:t>importance</a:t>
            </a:r>
            <a:endParaRPr lang="en-GB" dirty="0">
              <a:solidFill>
                <a:schemeClr val="accent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250094" y="5712789"/>
            <a:ext cx="3482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err="1" smtClean="0">
                <a:solidFill>
                  <a:schemeClr val="accent4"/>
                </a:solidFill>
              </a:rPr>
              <a:t>Exclusivity</a:t>
            </a:r>
            <a:r>
              <a:rPr lang="sv-SE" dirty="0" smtClean="0">
                <a:solidFill>
                  <a:schemeClr val="accent4"/>
                </a:solidFill>
              </a:rPr>
              <a:t> </a:t>
            </a:r>
            <a:r>
              <a:rPr lang="sv-SE" dirty="0" err="1" smtClean="0">
                <a:solidFill>
                  <a:schemeClr val="accent4"/>
                </a:solidFill>
              </a:rPr>
              <a:t>of</a:t>
            </a:r>
            <a:r>
              <a:rPr lang="sv-SE" dirty="0" smtClean="0">
                <a:solidFill>
                  <a:schemeClr val="accent4"/>
                </a:solidFill>
              </a:rPr>
              <a:t> </a:t>
            </a:r>
            <a:r>
              <a:rPr lang="sv-SE" dirty="0" err="1" smtClean="0">
                <a:solidFill>
                  <a:schemeClr val="accent4"/>
                </a:solidFill>
              </a:rPr>
              <a:t>mutual</a:t>
            </a:r>
            <a:r>
              <a:rPr lang="sv-SE" dirty="0" smtClean="0">
                <a:solidFill>
                  <a:schemeClr val="accent4"/>
                </a:solidFill>
              </a:rPr>
              <a:t> </a:t>
            </a:r>
            <a:r>
              <a:rPr lang="sv-SE" dirty="0" err="1" smtClean="0">
                <a:solidFill>
                  <a:schemeClr val="accent4"/>
                </a:solidFill>
              </a:rPr>
              <a:t>appearance</a:t>
            </a:r>
            <a:endParaRPr lang="en-GB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2241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Variations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 err="1" smtClean="0"/>
              <a:t>One</a:t>
            </a:r>
            <a:r>
              <a:rPr lang="sv-SE" dirty="0" smtClean="0"/>
              <a:t> </a:t>
            </a:r>
            <a:r>
              <a:rPr lang="sv-SE" dirty="0" err="1" smtClean="0"/>
              <a:t>can</a:t>
            </a:r>
            <a:r>
              <a:rPr lang="sv-SE" dirty="0" smtClean="0"/>
              <a:t> </a:t>
            </a:r>
            <a:r>
              <a:rPr lang="sv-SE" dirty="0" err="1" smtClean="0"/>
              <a:t>compute</a:t>
            </a:r>
            <a:r>
              <a:rPr lang="sv-SE" dirty="0" smtClean="0"/>
              <a:t> the </a:t>
            </a:r>
            <a:r>
              <a:rPr lang="sv-SE" dirty="0" err="1" smtClean="0"/>
              <a:t>metrics</a:t>
            </a:r>
            <a:r>
              <a:rPr lang="sv-SE" dirty="0" smtClean="0"/>
              <a:t> for </a:t>
            </a:r>
            <a:r>
              <a:rPr lang="sv-SE" dirty="0" err="1" smtClean="0"/>
              <a:t>every</a:t>
            </a:r>
            <a:r>
              <a:rPr lang="sv-SE" dirty="0" smtClean="0"/>
              <a:t> pair </a:t>
            </a:r>
            <a:r>
              <a:rPr lang="sv-SE" dirty="0" err="1" smtClean="0"/>
              <a:t>of</a:t>
            </a:r>
            <a:r>
              <a:rPr lang="sv-SE" dirty="0" smtClean="0"/>
              <a:t> </a:t>
            </a:r>
            <a:r>
              <a:rPr lang="sv-SE" dirty="0" err="1" smtClean="0"/>
              <a:t>consecutive</a:t>
            </a:r>
            <a:r>
              <a:rPr lang="sv-SE" dirty="0" smtClean="0"/>
              <a:t> </a:t>
            </a:r>
            <a:r>
              <a:rPr lang="sv-SE" dirty="0" err="1" smtClean="0"/>
              <a:t>words</a:t>
            </a:r>
            <a:r>
              <a:rPr lang="sv-SE" dirty="0" smtClean="0"/>
              <a:t>, OR</a:t>
            </a:r>
          </a:p>
          <a:p>
            <a:r>
              <a:rPr lang="sv-SE" dirty="0" smtClean="0"/>
              <a:t>Query a </a:t>
            </a:r>
            <a:r>
              <a:rPr lang="sv-SE" dirty="0" err="1" smtClean="0"/>
              <a:t>specific</a:t>
            </a:r>
            <a:r>
              <a:rPr lang="sv-SE" dirty="0" smtClean="0"/>
              <a:t> </a:t>
            </a:r>
            <a:r>
              <a:rPr lang="sv-SE" dirty="0" err="1" smtClean="0"/>
              <a:t>word</a:t>
            </a:r>
            <a:r>
              <a:rPr lang="sv-SE" dirty="0" smtClean="0"/>
              <a:t> and </a:t>
            </a:r>
            <a:r>
              <a:rPr lang="sv-SE" dirty="0" err="1" smtClean="0"/>
              <a:t>then</a:t>
            </a:r>
            <a:r>
              <a:rPr lang="sv-SE" dirty="0" smtClean="0"/>
              <a:t> check the score</a:t>
            </a:r>
          </a:p>
          <a:p>
            <a:r>
              <a:rPr lang="sv-SE" dirty="0" smtClean="0"/>
              <a:t>The software </a:t>
            </a:r>
            <a:r>
              <a:rPr lang="sv-SE" dirty="0" err="1" smtClean="0"/>
              <a:t>tools</a:t>
            </a:r>
            <a:r>
              <a:rPr lang="sv-SE" dirty="0" smtClean="0"/>
              <a:t> </a:t>
            </a:r>
            <a:r>
              <a:rPr lang="sv-SE" dirty="0" err="1" smtClean="0"/>
              <a:t>generally</a:t>
            </a:r>
            <a:r>
              <a:rPr lang="sv-SE" dirty="0" smtClean="0"/>
              <a:t> </a:t>
            </a:r>
            <a:r>
              <a:rPr lang="sv-SE" dirty="0" err="1" smtClean="0"/>
              <a:t>compute</a:t>
            </a:r>
            <a:r>
              <a:rPr lang="sv-SE" dirty="0" smtClean="0"/>
              <a:t> the scores </a:t>
            </a:r>
            <a:r>
              <a:rPr lang="sv-SE" dirty="0" err="1" smtClean="0"/>
              <a:t>allowing</a:t>
            </a:r>
            <a:r>
              <a:rPr lang="sv-SE" dirty="0" smtClean="0"/>
              <a:t> a gap </a:t>
            </a:r>
            <a:r>
              <a:rPr lang="sv-SE" dirty="0" err="1" smtClean="0"/>
              <a:t>between</a:t>
            </a:r>
            <a:r>
              <a:rPr lang="sv-SE" dirty="0" smtClean="0"/>
              <a:t> </a:t>
            </a:r>
            <a:r>
              <a:rPr lang="sv-SE" dirty="0" err="1" smtClean="0"/>
              <a:t>words</a:t>
            </a:r>
            <a:endParaRPr lang="sv-SE" dirty="0" smtClean="0"/>
          </a:p>
          <a:p>
            <a:pPr lvl="1"/>
            <a:r>
              <a:rPr lang="sv-SE" dirty="0" err="1" smtClean="0"/>
              <a:t>Allows</a:t>
            </a:r>
            <a:r>
              <a:rPr lang="sv-SE" dirty="0" smtClean="0"/>
              <a:t> </a:t>
            </a:r>
            <a:r>
              <a:rPr lang="sv-SE" dirty="0" err="1" smtClean="0"/>
              <a:t>finding</a:t>
            </a:r>
            <a:r>
              <a:rPr lang="sv-SE" dirty="0" smtClean="0"/>
              <a:t> </a:t>
            </a:r>
            <a:r>
              <a:rPr lang="sv-SE" dirty="0" err="1" smtClean="0"/>
              <a:t>collocations</a:t>
            </a:r>
            <a:r>
              <a:rPr lang="sv-SE" dirty="0" smtClean="0"/>
              <a:t> like </a:t>
            </a:r>
            <a:r>
              <a:rPr lang="sv-SE" dirty="0" smtClean="0">
                <a:solidFill>
                  <a:srgbClr val="C00000"/>
                </a:solidFill>
              </a:rPr>
              <a:t>”knock”</a:t>
            </a:r>
            <a:r>
              <a:rPr lang="sv-SE" dirty="0" smtClean="0"/>
              <a:t> </a:t>
            </a:r>
            <a:r>
              <a:rPr lang="sv-SE" dirty="0" err="1" smtClean="0"/>
              <a:t>when</a:t>
            </a:r>
            <a:r>
              <a:rPr lang="sv-SE" dirty="0" smtClean="0"/>
              <a:t> </a:t>
            </a:r>
            <a:r>
              <a:rPr lang="sv-SE" dirty="0" err="1" smtClean="0"/>
              <a:t>you</a:t>
            </a:r>
            <a:r>
              <a:rPr lang="sv-SE" dirty="0" smtClean="0"/>
              <a:t> </a:t>
            </a:r>
            <a:r>
              <a:rPr lang="sv-SE" dirty="0" err="1" smtClean="0"/>
              <a:t>search</a:t>
            </a:r>
            <a:r>
              <a:rPr lang="sv-SE" dirty="0" smtClean="0"/>
              <a:t> for </a:t>
            </a:r>
            <a:r>
              <a:rPr lang="sv-SE" dirty="0" smtClean="0">
                <a:solidFill>
                  <a:srgbClr val="C00000"/>
                </a:solidFill>
              </a:rPr>
              <a:t>”door” </a:t>
            </a:r>
            <a:r>
              <a:rPr lang="sv-SE" dirty="0" smtClean="0"/>
              <a:t>(</a:t>
            </a:r>
            <a:r>
              <a:rPr lang="sv-SE" dirty="0" err="1" smtClean="0"/>
              <a:t>often</a:t>
            </a:r>
            <a:r>
              <a:rPr lang="sv-SE" dirty="0" smtClean="0"/>
              <a:t> </a:t>
            </a:r>
            <a:r>
              <a:rPr lang="sv-SE" dirty="0" err="1" smtClean="0"/>
              <a:t>we</a:t>
            </a:r>
            <a:r>
              <a:rPr lang="sv-SE" dirty="0" smtClean="0"/>
              <a:t> </a:t>
            </a:r>
            <a:r>
              <a:rPr lang="sv-SE" dirty="0" err="1" smtClean="0"/>
              <a:t>have</a:t>
            </a:r>
            <a:r>
              <a:rPr lang="sv-SE" dirty="0" smtClean="0"/>
              <a:t> </a:t>
            </a:r>
            <a:r>
              <a:rPr lang="sv-SE" dirty="0" smtClean="0">
                <a:solidFill>
                  <a:srgbClr val="C00000"/>
                </a:solidFill>
              </a:rPr>
              <a:t>”knock the door”</a:t>
            </a:r>
            <a:r>
              <a:rPr lang="sv-SE" dirty="0" smtClean="0"/>
              <a:t>), </a:t>
            </a:r>
            <a:r>
              <a:rPr lang="sv-SE" dirty="0" smtClean="0">
                <a:solidFill>
                  <a:srgbClr val="C00000"/>
                </a:solidFill>
              </a:rPr>
              <a:t>”joint” </a:t>
            </a:r>
            <a:r>
              <a:rPr lang="sv-SE" dirty="0" err="1" smtClean="0"/>
              <a:t>when</a:t>
            </a:r>
            <a:r>
              <a:rPr lang="sv-SE" dirty="0" smtClean="0"/>
              <a:t> </a:t>
            </a:r>
            <a:r>
              <a:rPr lang="sv-SE" dirty="0" err="1" smtClean="0"/>
              <a:t>we</a:t>
            </a:r>
            <a:r>
              <a:rPr lang="sv-SE" dirty="0" smtClean="0"/>
              <a:t> </a:t>
            </a:r>
            <a:r>
              <a:rPr lang="sv-SE" dirty="0" err="1" smtClean="0"/>
              <a:t>search</a:t>
            </a:r>
            <a:r>
              <a:rPr lang="sv-SE" dirty="0" smtClean="0"/>
              <a:t> for </a:t>
            </a:r>
            <a:r>
              <a:rPr lang="sv-SE" dirty="0" smtClean="0">
                <a:solidFill>
                  <a:schemeClr val="accent1"/>
                </a:solidFill>
              </a:rPr>
              <a:t>”</a:t>
            </a:r>
            <a:r>
              <a:rPr lang="sv-SE" dirty="0" err="1" smtClean="0">
                <a:solidFill>
                  <a:schemeClr val="accent1"/>
                </a:solidFill>
              </a:rPr>
              <a:t>enterprise</a:t>
            </a:r>
            <a:r>
              <a:rPr lang="sv-SE" dirty="0" smtClean="0">
                <a:solidFill>
                  <a:schemeClr val="accent1"/>
                </a:solidFill>
              </a:rPr>
              <a:t>” </a:t>
            </a:r>
            <a:r>
              <a:rPr lang="sv-SE" dirty="0" smtClean="0"/>
              <a:t>in the ICTY </a:t>
            </a:r>
            <a:r>
              <a:rPr lang="sv-SE" dirty="0" err="1" smtClean="0"/>
              <a:t>where</a:t>
            </a:r>
            <a:r>
              <a:rPr lang="sv-SE" dirty="0" smtClean="0"/>
              <a:t> </a:t>
            </a:r>
            <a:r>
              <a:rPr lang="sv-SE" dirty="0" err="1" smtClean="0"/>
              <a:t>we</a:t>
            </a:r>
            <a:r>
              <a:rPr lang="sv-SE" dirty="0" smtClean="0"/>
              <a:t> </a:t>
            </a:r>
            <a:r>
              <a:rPr lang="sv-SE" dirty="0" err="1" smtClean="0"/>
              <a:t>have</a:t>
            </a:r>
            <a:r>
              <a:rPr lang="sv-SE" dirty="0" smtClean="0"/>
              <a:t> </a:t>
            </a:r>
            <a:r>
              <a:rPr lang="sv-SE" dirty="0" smtClean="0">
                <a:solidFill>
                  <a:srgbClr val="C00000"/>
                </a:solidFill>
              </a:rPr>
              <a:t>”joint </a:t>
            </a:r>
            <a:r>
              <a:rPr lang="sv-SE" dirty="0" err="1" smtClean="0">
                <a:solidFill>
                  <a:srgbClr val="C00000"/>
                </a:solidFill>
              </a:rPr>
              <a:t>criminal</a:t>
            </a:r>
            <a:r>
              <a:rPr lang="sv-SE" dirty="0" smtClean="0">
                <a:solidFill>
                  <a:srgbClr val="C00000"/>
                </a:solidFill>
              </a:rPr>
              <a:t> </a:t>
            </a:r>
            <a:r>
              <a:rPr lang="sv-SE" dirty="0" err="1" smtClean="0">
                <a:solidFill>
                  <a:srgbClr val="C00000"/>
                </a:solidFill>
              </a:rPr>
              <a:t>enterprise</a:t>
            </a:r>
            <a:r>
              <a:rPr lang="sv-SE" dirty="0" smtClean="0">
                <a:solidFill>
                  <a:srgbClr val="C00000"/>
                </a:solidFill>
              </a:rPr>
              <a:t>”</a:t>
            </a:r>
          </a:p>
          <a:p>
            <a:r>
              <a:rPr lang="sv-SE" dirty="0" err="1" smtClean="0"/>
              <a:t>Often</a:t>
            </a:r>
            <a:r>
              <a:rPr lang="sv-SE" dirty="0" smtClean="0"/>
              <a:t> </a:t>
            </a:r>
            <a:r>
              <a:rPr lang="sv-SE" dirty="0" err="1" smtClean="0"/>
              <a:t>define</a:t>
            </a:r>
            <a:r>
              <a:rPr lang="sv-SE" dirty="0" smtClean="0"/>
              <a:t> a minimum </a:t>
            </a:r>
            <a:r>
              <a:rPr lang="sv-SE" dirty="0" err="1" smtClean="0"/>
              <a:t>frequency</a:t>
            </a:r>
            <a:r>
              <a:rPr lang="sv-SE" dirty="0" smtClean="0"/>
              <a:t> </a:t>
            </a:r>
            <a:r>
              <a:rPr lang="sv-SE" dirty="0" err="1" smtClean="0"/>
              <a:t>threshold</a:t>
            </a:r>
            <a:endParaRPr lang="sv-SE" dirty="0" smtClean="0"/>
          </a:p>
          <a:p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52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35755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 smtClean="0"/>
              <a:t>Example</a:t>
            </a:r>
            <a:r>
              <a:rPr lang="sv-SE" dirty="0" smtClean="0"/>
              <a:t> – log </a:t>
            </a:r>
            <a:r>
              <a:rPr lang="sv-SE" dirty="0" err="1" smtClean="0"/>
              <a:t>likelihood</a:t>
            </a:r>
            <a:endParaRPr lang="en-GB" dirty="0"/>
          </a:p>
        </p:txBody>
      </p:sp>
      <p:pic>
        <p:nvPicPr>
          <p:cNvPr id="6" name="Content Placeholder 5" descr="AntConc 3.5.0 (Dev) (Windows) 201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025" y="1635125"/>
            <a:ext cx="7100362" cy="4668838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53</a:t>
            </a:fld>
            <a:endParaRPr lang="en-GB" dirty="0"/>
          </a:p>
        </p:txBody>
      </p:sp>
      <p:sp>
        <p:nvSpPr>
          <p:cNvPr id="7" name="Rectangular Callout 6"/>
          <p:cNvSpPr/>
          <p:nvPr/>
        </p:nvSpPr>
        <p:spPr>
          <a:xfrm>
            <a:off x="6472719" y="4407613"/>
            <a:ext cx="2671281" cy="883578"/>
          </a:xfrm>
          <a:prstGeom prst="wedgeRectCallout">
            <a:avLst>
              <a:gd name="adj1" fmla="val -43529"/>
              <a:gd name="adj2" fmla="val 6250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sv-SE" dirty="0" err="1" smtClean="0"/>
              <a:t>Include</a:t>
            </a:r>
            <a:r>
              <a:rPr lang="sv-SE" dirty="0" smtClean="0"/>
              <a:t> 5 </a:t>
            </a:r>
            <a:r>
              <a:rPr lang="sv-SE" dirty="0" err="1" smtClean="0"/>
              <a:t>words</a:t>
            </a:r>
            <a:r>
              <a:rPr lang="sv-SE" dirty="0" smtClean="0"/>
              <a:t> to the </a:t>
            </a:r>
            <a:r>
              <a:rPr lang="sv-SE" dirty="0" err="1" smtClean="0"/>
              <a:t>left</a:t>
            </a:r>
            <a:r>
              <a:rPr lang="sv-SE" dirty="0" smtClean="0"/>
              <a:t> and 5 to the right</a:t>
            </a:r>
            <a:endParaRPr lang="en-GB" dirty="0"/>
          </a:p>
        </p:txBody>
      </p:sp>
      <p:sp>
        <p:nvSpPr>
          <p:cNvPr id="8" name="Rectangular Callout 7"/>
          <p:cNvSpPr/>
          <p:nvPr/>
        </p:nvSpPr>
        <p:spPr>
          <a:xfrm>
            <a:off x="-1588" y="4669605"/>
            <a:ext cx="2671281" cy="544530"/>
          </a:xfrm>
          <a:prstGeom prst="wedgeRectCallout">
            <a:avLst>
              <a:gd name="adj1" fmla="val 40317"/>
              <a:gd name="adj2" fmla="val 84834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sv-SE" dirty="0" err="1" smtClean="0"/>
              <a:t>Searching</a:t>
            </a:r>
            <a:r>
              <a:rPr lang="sv-SE" dirty="0" smtClean="0"/>
              <a:t> </a:t>
            </a:r>
            <a:r>
              <a:rPr lang="sv-SE" dirty="0" err="1" smtClean="0"/>
              <a:t>child</a:t>
            </a:r>
            <a:endParaRPr lang="en-GB" dirty="0"/>
          </a:p>
        </p:txBody>
      </p:sp>
      <p:sp>
        <p:nvSpPr>
          <p:cNvPr id="9" name="Rectangular Callout 8"/>
          <p:cNvSpPr/>
          <p:nvPr/>
        </p:nvSpPr>
        <p:spPr>
          <a:xfrm>
            <a:off x="5506948" y="2548757"/>
            <a:ext cx="2580750" cy="846084"/>
          </a:xfrm>
          <a:prstGeom prst="wedgeRectCallout">
            <a:avLst>
              <a:gd name="adj1" fmla="val -63122"/>
              <a:gd name="adj2" fmla="val 47885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sv-SE" dirty="0" smtClean="0"/>
              <a:t>”</a:t>
            </a:r>
            <a:r>
              <a:rPr lang="sv-SE" dirty="0" err="1" smtClean="0"/>
              <a:t>return</a:t>
            </a:r>
            <a:r>
              <a:rPr lang="sv-SE" dirty="0" smtClean="0"/>
              <a:t>” ranks </a:t>
            </a:r>
            <a:r>
              <a:rPr lang="sv-SE" dirty="0" err="1" smtClean="0"/>
              <a:t>high</a:t>
            </a:r>
            <a:r>
              <a:rPr lang="sv-SE" dirty="0" smtClean="0"/>
              <a:t>. ”</a:t>
            </a:r>
            <a:r>
              <a:rPr lang="sv-SE" dirty="0" err="1" smtClean="0"/>
              <a:t>return</a:t>
            </a:r>
            <a:r>
              <a:rPr lang="sv-SE" dirty="0" smtClean="0"/>
              <a:t> </a:t>
            </a:r>
            <a:r>
              <a:rPr lang="sv-SE" dirty="0" err="1" smtClean="0"/>
              <a:t>of</a:t>
            </a:r>
            <a:r>
              <a:rPr lang="sv-SE" dirty="0" smtClean="0"/>
              <a:t> a </a:t>
            </a:r>
            <a:r>
              <a:rPr lang="sv-SE" dirty="0" err="1" smtClean="0"/>
              <a:t>child</a:t>
            </a:r>
            <a:r>
              <a:rPr lang="sv-SE" dirty="0" smtClean="0"/>
              <a:t>” in </a:t>
            </a:r>
            <a:r>
              <a:rPr lang="sv-SE" dirty="0" err="1" smtClean="0"/>
              <a:t>our</a:t>
            </a:r>
            <a:r>
              <a:rPr lang="sv-SE" dirty="0" smtClean="0"/>
              <a:t> corpus</a:t>
            </a:r>
            <a:endParaRPr lang="en-GB" dirty="0" err="1" smtClean="0"/>
          </a:p>
        </p:txBody>
      </p:sp>
    </p:spTree>
    <p:extLst>
      <p:ext uri="{BB962C8B-B14F-4D97-AF65-F5344CB8AC3E}">
        <p14:creationId xmlns:p14="http://schemas.microsoft.com/office/powerpoint/2010/main" val="2893793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 smtClean="0"/>
              <a:t>Example</a:t>
            </a:r>
            <a:r>
              <a:rPr lang="sv-SE" dirty="0" smtClean="0"/>
              <a:t> – MI score</a:t>
            </a:r>
            <a:endParaRPr lang="en-GB" dirty="0"/>
          </a:p>
        </p:txBody>
      </p:sp>
      <p:pic>
        <p:nvPicPr>
          <p:cNvPr id="6" name="Content Placeholder 5" descr="AntConc 3.5.0 (Dev) (Windows) 201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025" y="1635125"/>
            <a:ext cx="7100362" cy="4668838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54</a:t>
            </a:fld>
            <a:endParaRPr lang="en-GB" dirty="0"/>
          </a:p>
        </p:txBody>
      </p:sp>
      <p:sp>
        <p:nvSpPr>
          <p:cNvPr id="7" name="Rectangular Callout 6"/>
          <p:cNvSpPr/>
          <p:nvPr/>
        </p:nvSpPr>
        <p:spPr>
          <a:xfrm>
            <a:off x="6051478" y="2619910"/>
            <a:ext cx="2126435" cy="565079"/>
          </a:xfrm>
          <a:prstGeom prst="wedgeRectCallout">
            <a:avLst>
              <a:gd name="adj1" fmla="val -81400"/>
              <a:gd name="adj2" fmla="val 15227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sv-SE" dirty="0" smtClean="0"/>
              <a:t>”Child </a:t>
            </a:r>
            <a:r>
              <a:rPr lang="sv-SE" dirty="0" err="1" smtClean="0"/>
              <a:t>who</a:t>
            </a:r>
            <a:r>
              <a:rPr lang="sv-SE" dirty="0" smtClean="0"/>
              <a:t> </a:t>
            </a:r>
            <a:r>
              <a:rPr lang="sv-SE" dirty="0" err="1" smtClean="0"/>
              <a:t>was</a:t>
            </a:r>
            <a:r>
              <a:rPr lang="sv-SE" dirty="0"/>
              <a:t> </a:t>
            </a:r>
            <a:r>
              <a:rPr lang="sv-SE" dirty="0" err="1" smtClean="0"/>
              <a:t>habitually</a:t>
            </a:r>
            <a:r>
              <a:rPr lang="sv-SE" dirty="0" smtClean="0"/>
              <a:t> resident”</a:t>
            </a:r>
            <a:endParaRPr lang="en-GB" dirty="0" err="1" smtClean="0"/>
          </a:p>
        </p:txBody>
      </p:sp>
    </p:spTree>
    <p:extLst>
      <p:ext uri="{BB962C8B-B14F-4D97-AF65-F5344CB8AC3E}">
        <p14:creationId xmlns:p14="http://schemas.microsoft.com/office/powerpoint/2010/main" val="2945685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Word sketches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concept developed by the </a:t>
            </a:r>
            <a:r>
              <a:rPr lang="en-US" dirty="0" err="1" smtClean="0">
                <a:solidFill>
                  <a:schemeClr val="accent1"/>
                </a:solidFill>
              </a:rPr>
              <a:t>SketchEngine</a:t>
            </a:r>
            <a:r>
              <a:rPr lang="en-US" dirty="0" smtClean="0"/>
              <a:t> software </a:t>
            </a:r>
          </a:p>
          <a:p>
            <a:r>
              <a:rPr lang="en-US" dirty="0" smtClean="0"/>
              <a:t>Informally: </a:t>
            </a:r>
            <a:r>
              <a:rPr lang="en-US" dirty="0" smtClean="0">
                <a:solidFill>
                  <a:schemeClr val="accent1"/>
                </a:solidFill>
              </a:rPr>
              <a:t>collocations</a:t>
            </a:r>
            <a:r>
              <a:rPr lang="en-US" dirty="0" smtClean="0"/>
              <a:t> based on </a:t>
            </a:r>
            <a:r>
              <a:rPr lang="en-US" dirty="0" smtClean="0">
                <a:solidFill>
                  <a:schemeClr val="accent1"/>
                </a:solidFill>
              </a:rPr>
              <a:t>syntactical patterns</a:t>
            </a:r>
          </a:p>
          <a:p>
            <a:pPr lvl="1"/>
            <a:r>
              <a:rPr lang="en-US" dirty="0" smtClean="0">
                <a:solidFill>
                  <a:schemeClr val="accent1"/>
                </a:solidFill>
              </a:rPr>
              <a:t>Principle</a:t>
            </a:r>
            <a:r>
              <a:rPr lang="en-US" dirty="0" smtClean="0"/>
              <a:t> of + </a:t>
            </a:r>
            <a:r>
              <a:rPr lang="en-US" dirty="0" smtClean="0">
                <a:solidFill>
                  <a:schemeClr val="accent4"/>
                </a:solidFill>
              </a:rPr>
              <a:t>noun</a:t>
            </a:r>
          </a:p>
          <a:p>
            <a:pPr lvl="1"/>
            <a:r>
              <a:rPr lang="en-US" dirty="0" smtClean="0">
                <a:solidFill>
                  <a:schemeClr val="accent4"/>
                </a:solidFill>
              </a:rPr>
              <a:t>Verb</a:t>
            </a:r>
            <a:r>
              <a:rPr lang="en-US" dirty="0" smtClean="0"/>
              <a:t> + </a:t>
            </a:r>
            <a:r>
              <a:rPr lang="en-US" dirty="0" smtClean="0">
                <a:solidFill>
                  <a:schemeClr val="accent4"/>
                </a:solidFill>
              </a:rPr>
              <a:t>article</a:t>
            </a:r>
            <a:r>
              <a:rPr lang="en-US" dirty="0" smtClean="0"/>
              <a:t> + </a:t>
            </a:r>
            <a:r>
              <a:rPr lang="en-US" dirty="0" smtClean="0">
                <a:solidFill>
                  <a:schemeClr val="accent1"/>
                </a:solidFill>
              </a:rPr>
              <a:t>principle</a:t>
            </a:r>
          </a:p>
          <a:p>
            <a:pPr marL="271462" lvl="1" indent="0">
              <a:buNone/>
            </a:pPr>
            <a:endParaRPr lang="en-US" dirty="0"/>
          </a:p>
          <a:p>
            <a:pPr marL="271462" lvl="1" indent="0">
              <a:buNone/>
            </a:pP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55</a:t>
            </a:fld>
            <a:endParaRPr lang="en-GB" dirty="0"/>
          </a:p>
        </p:txBody>
      </p:sp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599" y="3233168"/>
            <a:ext cx="7102243" cy="3303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144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Comparative techniques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Compare the behavior of a corpus against a reference corpus.</a:t>
            </a:r>
          </a:p>
          <a:p>
            <a:r>
              <a:rPr lang="en-US" dirty="0" smtClean="0"/>
              <a:t>Can be </a:t>
            </a:r>
            <a:r>
              <a:rPr lang="en-US" dirty="0" smtClean="0">
                <a:solidFill>
                  <a:schemeClr val="accent1"/>
                </a:solidFill>
              </a:rPr>
              <a:t>judgments v. general corpus</a:t>
            </a:r>
            <a:r>
              <a:rPr lang="en-US" dirty="0" smtClean="0"/>
              <a:t> or </a:t>
            </a:r>
            <a:r>
              <a:rPr lang="en-US" dirty="0" smtClean="0">
                <a:solidFill>
                  <a:schemeClr val="accent1"/>
                </a:solidFill>
              </a:rPr>
              <a:t>2010s v. 2000s</a:t>
            </a:r>
            <a:r>
              <a:rPr lang="en-US" dirty="0" smtClean="0"/>
              <a:t> or </a:t>
            </a:r>
            <a:r>
              <a:rPr lang="en-US" dirty="0" smtClean="0">
                <a:solidFill>
                  <a:schemeClr val="accent1"/>
                </a:solidFill>
              </a:rPr>
              <a:t>appeal v. trial</a:t>
            </a:r>
            <a:r>
              <a:rPr lang="en-US" dirty="0" smtClean="0"/>
              <a:t>, etc.</a:t>
            </a:r>
          </a:p>
          <a:p>
            <a:r>
              <a:rPr lang="en-US" dirty="0" smtClean="0"/>
              <a:t>Study how concepts change</a:t>
            </a:r>
          </a:p>
          <a:p>
            <a:r>
              <a:rPr lang="en-US" dirty="0" smtClean="0"/>
              <a:t>Examples:</a:t>
            </a:r>
          </a:p>
          <a:p>
            <a:pPr lvl="1"/>
            <a:r>
              <a:rPr lang="en-US" dirty="0" smtClean="0"/>
              <a:t>Terms unusually frequent in one corpus vs. the other (</a:t>
            </a:r>
            <a:r>
              <a:rPr lang="en-US" dirty="0" err="1" smtClean="0">
                <a:solidFill>
                  <a:schemeClr val="accent1"/>
                </a:solidFill>
              </a:rPr>
              <a:t>keyness</a:t>
            </a:r>
            <a:r>
              <a:rPr lang="en-US" dirty="0" smtClean="0"/>
              <a:t>)</a:t>
            </a:r>
          </a:p>
          <a:p>
            <a:pPr lvl="1"/>
            <a:r>
              <a:rPr lang="en-US" dirty="0" err="1" smtClean="0">
                <a:solidFill>
                  <a:schemeClr val="accent1"/>
                </a:solidFill>
              </a:rPr>
              <a:t>SketchDiff</a:t>
            </a:r>
            <a:r>
              <a:rPr lang="en-US" dirty="0" smtClean="0"/>
              <a:t>: </a:t>
            </a:r>
            <a:r>
              <a:rPr lang="en-US" dirty="0" err="1" smtClean="0"/>
              <a:t>SketchEngine’s</a:t>
            </a:r>
            <a:r>
              <a:rPr lang="en-US" dirty="0" smtClean="0"/>
              <a:t> concept to show how </a:t>
            </a:r>
            <a:r>
              <a:rPr lang="en-US" dirty="0" err="1" smtClean="0"/>
              <a:t>WordSketches</a:t>
            </a:r>
            <a:r>
              <a:rPr lang="en-US" dirty="0" smtClean="0"/>
              <a:t> differ</a:t>
            </a:r>
          </a:p>
          <a:p>
            <a:pPr lvl="1"/>
            <a:r>
              <a:rPr lang="en-US" dirty="0" smtClean="0">
                <a:solidFill>
                  <a:schemeClr val="accent1"/>
                </a:solidFill>
              </a:rPr>
              <a:t>Relative frequencies</a:t>
            </a:r>
            <a:r>
              <a:rPr lang="en-US" dirty="0" smtClean="0"/>
              <a:t>: compare the relative frequency of terms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56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20749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Keyness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Given a set of files we want to examine and a reference corpus we can find the </a:t>
            </a:r>
            <a:r>
              <a:rPr lang="en-US" dirty="0" err="1" smtClean="0">
                <a:solidFill>
                  <a:schemeClr val="accent1"/>
                </a:solidFill>
              </a:rPr>
              <a:t>keyness</a:t>
            </a:r>
            <a:r>
              <a:rPr lang="en-US" dirty="0" smtClean="0"/>
              <a:t>, i.e. terms with </a:t>
            </a:r>
            <a:r>
              <a:rPr lang="en-US" dirty="0" smtClean="0">
                <a:solidFill>
                  <a:schemeClr val="accent1"/>
                </a:solidFill>
              </a:rPr>
              <a:t>unusual high occurrences </a:t>
            </a:r>
            <a:r>
              <a:rPr lang="en-US" dirty="0" smtClean="0"/>
              <a:t>in our set</a:t>
            </a:r>
          </a:p>
          <a:p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57</a:t>
            </a:fld>
            <a:endParaRPr lang="en-GB" dirty="0"/>
          </a:p>
        </p:txBody>
      </p:sp>
      <p:pic>
        <p:nvPicPr>
          <p:cNvPr id="6" name="Picture 5" descr="AntConc 3.5.0 (Dev) (Windows) 20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375" y="2881355"/>
            <a:ext cx="4755754" cy="357276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548045" y="2881355"/>
            <a:ext cx="3287730" cy="92333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Examined two set of ECHR judgments from different years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548045" y="3969214"/>
            <a:ext cx="3287730" cy="2308324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high </a:t>
            </a:r>
            <a:r>
              <a:rPr lang="en-US" b="1" dirty="0" err="1" smtClean="0">
                <a:solidFill>
                  <a:schemeClr val="bg1"/>
                </a:solidFill>
              </a:rPr>
              <a:t>keyness</a:t>
            </a:r>
            <a:endParaRPr lang="en-US" b="1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Child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Treatment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Criminal</a:t>
            </a:r>
          </a:p>
          <a:p>
            <a:r>
              <a:rPr lang="en-US" b="1" dirty="0" smtClean="0">
                <a:solidFill>
                  <a:schemeClr val="bg1"/>
                </a:solidFill>
              </a:rPr>
              <a:t>Lower </a:t>
            </a:r>
            <a:r>
              <a:rPr lang="en-US" b="1" dirty="0" err="1" smtClean="0">
                <a:solidFill>
                  <a:schemeClr val="bg1"/>
                </a:solidFill>
              </a:rPr>
              <a:t>keyness</a:t>
            </a:r>
            <a:endParaRPr lang="en-US" b="1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Regional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Military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admissibility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5906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SketchDiff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92D050"/>
                </a:solidFill>
              </a:rPr>
              <a:t>Duties</a:t>
            </a:r>
            <a:r>
              <a:rPr lang="en-US" dirty="0" smtClean="0"/>
              <a:t> v. </a:t>
            </a:r>
            <a:r>
              <a:rPr lang="en-US" dirty="0" err="1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Tarriffs</a:t>
            </a:r>
            <a:r>
              <a:rPr lang="en-US" dirty="0" smtClean="0"/>
              <a:t> in EUR-Lex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58</a:t>
            </a:fld>
            <a:endParaRPr lang="en-GB" dirty="0"/>
          </a:p>
        </p:txBody>
      </p:sp>
      <p:pic>
        <p:nvPicPr>
          <p:cNvPr id="7" name="Picture 6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626" y="2033784"/>
            <a:ext cx="8621328" cy="2456024"/>
          </a:xfrm>
          <a:prstGeom prst="rect">
            <a:avLst/>
          </a:prstGeom>
        </p:spPr>
      </p:pic>
      <p:pic>
        <p:nvPicPr>
          <p:cNvPr id="8" name="Picture 7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627" y="4628857"/>
            <a:ext cx="8621328" cy="1674445"/>
          </a:xfrm>
          <a:prstGeom prst="rect">
            <a:avLst/>
          </a:prstGeom>
        </p:spPr>
      </p:pic>
      <p:sp>
        <p:nvSpPr>
          <p:cNvPr id="6" name="Rectangular Callout 5"/>
          <p:cNvSpPr/>
          <p:nvPr/>
        </p:nvSpPr>
        <p:spPr>
          <a:xfrm>
            <a:off x="5239661" y="1548475"/>
            <a:ext cx="3126815" cy="819807"/>
          </a:xfrm>
          <a:prstGeom prst="wedgeRectCallout">
            <a:avLst>
              <a:gd name="adj1" fmla="val -66547"/>
              <a:gd name="adj2" fmla="val 183013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smtClean="0"/>
              <a:t>“Anti-dumping” or “excise“ duties</a:t>
            </a:r>
            <a:endParaRPr lang="en-GB" dirty="0" err="1" smtClean="0"/>
          </a:p>
        </p:txBody>
      </p:sp>
      <p:sp>
        <p:nvSpPr>
          <p:cNvPr id="9" name="Rectangular Callout 8"/>
          <p:cNvSpPr/>
          <p:nvPr/>
        </p:nvSpPr>
        <p:spPr>
          <a:xfrm>
            <a:off x="5879139" y="5553020"/>
            <a:ext cx="3126815" cy="819807"/>
          </a:xfrm>
          <a:prstGeom prst="wedgeRectCallout">
            <a:avLst>
              <a:gd name="adj1" fmla="val -81673"/>
              <a:gd name="adj2" fmla="val -96474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smtClean="0"/>
              <a:t>Committee on duties and agreement on tariffs</a:t>
            </a:r>
            <a:endParaRPr lang="en-GB" dirty="0" err="1" smtClean="0"/>
          </a:p>
        </p:txBody>
      </p:sp>
    </p:spTree>
    <p:extLst>
      <p:ext uri="{BB962C8B-B14F-4D97-AF65-F5344CB8AC3E}">
        <p14:creationId xmlns:p14="http://schemas.microsoft.com/office/powerpoint/2010/main" val="69744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SketchDiff</a:t>
            </a:r>
            <a:r>
              <a:rPr lang="en-US" dirty="0" smtClean="0"/>
              <a:t> (2)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Crime in </a:t>
            </a:r>
            <a:r>
              <a:rPr lang="en-US" dirty="0" smtClean="0">
                <a:solidFill>
                  <a:srgbClr val="FF0000"/>
                </a:solidFill>
              </a:rPr>
              <a:t>Trial</a:t>
            </a:r>
            <a:r>
              <a:rPr lang="en-US" dirty="0" smtClean="0"/>
              <a:t> v. </a:t>
            </a:r>
            <a:r>
              <a:rPr lang="en-US" dirty="0" smtClean="0">
                <a:solidFill>
                  <a:srgbClr val="00B050"/>
                </a:solidFill>
              </a:rPr>
              <a:t>Appeals</a:t>
            </a:r>
            <a:r>
              <a:rPr lang="en-US" dirty="0" smtClean="0"/>
              <a:t> in ICTY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59</a:t>
            </a:fld>
            <a:endParaRPr lang="en-GB" dirty="0"/>
          </a:p>
        </p:txBody>
      </p:sp>
      <p:pic>
        <p:nvPicPr>
          <p:cNvPr id="9" name="Picture 8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375" y="2260459"/>
            <a:ext cx="2670789" cy="3750176"/>
          </a:xfrm>
          <a:prstGeom prst="rect">
            <a:avLst/>
          </a:prstGeom>
        </p:spPr>
      </p:pic>
      <p:sp>
        <p:nvSpPr>
          <p:cNvPr id="10" name="Rectangular Callout 9"/>
          <p:cNvSpPr/>
          <p:nvPr/>
        </p:nvSpPr>
        <p:spPr>
          <a:xfrm>
            <a:off x="3667874" y="5085708"/>
            <a:ext cx="2876764" cy="780836"/>
          </a:xfrm>
          <a:prstGeom prst="wedgeRectCallout">
            <a:avLst>
              <a:gd name="adj1" fmla="val -65938"/>
              <a:gd name="adj2" fmla="val -16201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u="sng" dirty="0" smtClean="0"/>
              <a:t>“humanity” </a:t>
            </a:r>
            <a:r>
              <a:rPr lang="en-US" dirty="0" smtClean="0"/>
              <a:t>in both because of </a:t>
            </a:r>
            <a:r>
              <a:rPr lang="en-US" u="sng" dirty="0" smtClean="0"/>
              <a:t>“crimes against humanity”</a:t>
            </a:r>
            <a:endParaRPr lang="en-GB" u="sng" dirty="0" err="1" smtClean="0"/>
          </a:p>
        </p:txBody>
      </p:sp>
      <p:sp>
        <p:nvSpPr>
          <p:cNvPr id="11" name="Rectangular Callout 10"/>
          <p:cNvSpPr/>
          <p:nvPr/>
        </p:nvSpPr>
        <p:spPr>
          <a:xfrm>
            <a:off x="3667874" y="3493213"/>
            <a:ext cx="2876764" cy="780836"/>
          </a:xfrm>
          <a:prstGeom prst="wedgeRectCallout">
            <a:avLst>
              <a:gd name="adj1" fmla="val -65938"/>
              <a:gd name="adj2" fmla="val -16201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u="sng" dirty="0" smtClean="0"/>
              <a:t>“crime police”</a:t>
            </a:r>
            <a:r>
              <a:rPr lang="en-US" dirty="0" smtClean="0"/>
              <a:t> is mentioned a few times in appeals chamber</a:t>
            </a:r>
            <a:endParaRPr lang="en-GB" dirty="0" err="1" smtClean="0"/>
          </a:p>
        </p:txBody>
      </p:sp>
      <p:sp>
        <p:nvSpPr>
          <p:cNvPr id="12" name="Rectangular Callout 11"/>
          <p:cNvSpPr/>
          <p:nvPr/>
        </p:nvSpPr>
        <p:spPr>
          <a:xfrm>
            <a:off x="3667874" y="2445249"/>
            <a:ext cx="2876764" cy="780836"/>
          </a:xfrm>
          <a:prstGeom prst="wedgeRectCallout">
            <a:avLst>
              <a:gd name="adj1" fmla="val -65938"/>
              <a:gd name="adj2" fmla="val -16201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u="sng" dirty="0" smtClean="0"/>
              <a:t>“crime prevention” </a:t>
            </a:r>
            <a:r>
              <a:rPr lang="en-US" dirty="0" smtClean="0"/>
              <a:t>is mentioned a few times in appeals chamber</a:t>
            </a:r>
            <a:endParaRPr lang="en-GB" dirty="0" err="1" smtClean="0"/>
          </a:p>
        </p:txBody>
      </p:sp>
    </p:spTree>
    <p:extLst>
      <p:ext uri="{BB962C8B-B14F-4D97-AF65-F5344CB8AC3E}">
        <p14:creationId xmlns:p14="http://schemas.microsoft.com/office/powerpoint/2010/main" val="1578754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262" y="737050"/>
            <a:ext cx="8279476" cy="6011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181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Relative frequencies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60</a:t>
            </a:fld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Usually compute </a:t>
                </a:r>
                <a:r>
                  <a:rPr lang="en-US" dirty="0" smtClean="0">
                    <a:solidFill>
                      <a:schemeClr val="accent1"/>
                    </a:solidFill>
                  </a:rPr>
                  <a:t>frequency per million terms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term</m:t>
                        </m:r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frequency</m:t>
                        </m:r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corpus</m:t>
                        </m:r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size</m:t>
                        </m:r>
                      </m:den>
                    </m:f>
                  </m:oMath>
                </a14:m>
                <a:r>
                  <a:rPr lang="en-GB" dirty="0" smtClean="0"/>
                  <a:t>*1 million</a:t>
                </a:r>
              </a:p>
              <a:p>
                <a:r>
                  <a:rPr lang="en-US" dirty="0" err="1" smtClean="0"/>
                  <a:t>SketchEngine</a:t>
                </a:r>
                <a:r>
                  <a:rPr lang="en-US" dirty="0" smtClean="0"/>
                  <a:t> divides also by the relative size of the </a:t>
                </a:r>
                <a:r>
                  <a:rPr lang="en-US" dirty="0" err="1" smtClean="0"/>
                  <a:t>subcorpus</a:t>
                </a:r>
                <a:endParaRPr lang="en-US" dirty="0" smtClean="0"/>
              </a:p>
              <a:p>
                <a:endParaRPr lang="en-US" dirty="0"/>
              </a:p>
              <a:p>
                <a:r>
                  <a:rPr lang="en-US" dirty="0" smtClean="0">
                    <a:solidFill>
                      <a:schemeClr val="accent1"/>
                    </a:solidFill>
                  </a:rPr>
                  <a:t>“joint criminal enterprise”</a:t>
                </a:r>
                <a:r>
                  <a:rPr lang="en-US" dirty="0" smtClean="0"/>
                  <a:t> in ICTY chambers</a:t>
                </a:r>
                <a:endParaRPr lang="en-GB" dirty="0"/>
              </a:p>
            </p:txBody>
          </p:sp>
        </mc:Choice>
        <mc:Fallback xmlns="">
          <p:sp>
            <p:nvSpPr>
              <p:cNvPr id="7" name="Content Placehold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2142" t="-208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Content Placeholder 5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180" y="4713004"/>
            <a:ext cx="6368920" cy="1040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032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Talk layout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/>
                </a:solidFill>
              </a:rPr>
              <a:t>Data and how to grab them</a:t>
            </a:r>
          </a:p>
          <a:p>
            <a:pPr lvl="1"/>
            <a:r>
              <a:rPr lang="en-US" dirty="0" smtClean="0">
                <a:solidFill>
                  <a:schemeClr val="bg2"/>
                </a:solidFill>
              </a:rPr>
              <a:t>Courts</a:t>
            </a:r>
          </a:p>
          <a:p>
            <a:pPr lvl="1"/>
            <a:r>
              <a:rPr lang="en-US" dirty="0" smtClean="0">
                <a:solidFill>
                  <a:schemeClr val="bg2"/>
                </a:solidFill>
              </a:rPr>
              <a:t>Available text formats</a:t>
            </a:r>
          </a:p>
          <a:p>
            <a:pPr lvl="1"/>
            <a:r>
              <a:rPr lang="en-US" dirty="0" smtClean="0">
                <a:solidFill>
                  <a:schemeClr val="bg2"/>
                </a:solidFill>
              </a:rPr>
              <a:t>Techniques and tools to collect data</a:t>
            </a:r>
            <a:endParaRPr lang="en-US" dirty="0">
              <a:solidFill>
                <a:schemeClr val="bg2"/>
              </a:solidFill>
            </a:endParaRPr>
          </a:p>
          <a:p>
            <a:r>
              <a:rPr 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Data organization and processing</a:t>
            </a:r>
          </a:p>
          <a:p>
            <a:pPr lvl="1"/>
            <a:r>
              <a:rPr 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Some practices we use to organize our data</a:t>
            </a:r>
          </a:p>
          <a:p>
            <a:pPr lvl="1"/>
            <a:r>
              <a:rPr 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Text extraction and preprocessing of textual data</a:t>
            </a:r>
          </a:p>
          <a:p>
            <a:r>
              <a:rPr lang="en-US" dirty="0" smtClean="0"/>
              <a:t>Text-driven research</a:t>
            </a:r>
          </a:p>
          <a:p>
            <a:pPr lvl="1"/>
            <a:r>
              <a:rPr 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Corpus</a:t>
            </a:r>
            <a:r>
              <a:rPr lang="da-DK" dirty="0">
                <a:solidFill>
                  <a:schemeClr val="tx2">
                    <a:lumMod val="20000"/>
                    <a:lumOff val="80000"/>
                  </a:schemeClr>
                </a:solidFill>
              </a:rPr>
              <a:t>-</a:t>
            </a:r>
            <a:r>
              <a:rPr 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driven research</a:t>
            </a:r>
          </a:p>
          <a:p>
            <a:pPr lvl="1"/>
            <a:r>
              <a:rPr lang="en-US" dirty="0" smtClean="0"/>
              <a:t>Topic modeling</a:t>
            </a:r>
          </a:p>
          <a:p>
            <a:pPr lvl="1"/>
            <a:r>
              <a:rPr 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Text network</a:t>
            </a:r>
          </a:p>
          <a:p>
            <a:r>
              <a:rPr 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Practical examples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37761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 modeling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Given a document corpus, topic modeling studies different ways to </a:t>
            </a:r>
            <a:r>
              <a:rPr lang="en-US" dirty="0" smtClean="0">
                <a:solidFill>
                  <a:schemeClr val="accent1"/>
                </a:solidFill>
              </a:rPr>
              <a:t>infer the topics </a:t>
            </a:r>
            <a:r>
              <a:rPr lang="en-US" dirty="0" smtClean="0"/>
              <a:t>present in the corpus</a:t>
            </a:r>
          </a:p>
          <a:p>
            <a:r>
              <a:rPr lang="en-US" dirty="0" smtClean="0"/>
              <a:t>Uses of topic modeling : </a:t>
            </a:r>
          </a:p>
          <a:p>
            <a:pPr lvl="1"/>
            <a:r>
              <a:rPr lang="en-US" dirty="0" smtClean="0"/>
              <a:t>What topics is each document about</a:t>
            </a:r>
          </a:p>
          <a:p>
            <a:pPr lvl="1"/>
            <a:r>
              <a:rPr lang="en-US" dirty="0" smtClean="0"/>
              <a:t>how topics develop over time</a:t>
            </a:r>
          </a:p>
          <a:p>
            <a:pPr lvl="1"/>
            <a:r>
              <a:rPr lang="en-US" dirty="0" smtClean="0"/>
              <a:t>Prominent topics in a collection of documents</a:t>
            </a:r>
          </a:p>
          <a:p>
            <a:pPr lvl="1"/>
            <a:r>
              <a:rPr lang="en-US" dirty="0" smtClean="0"/>
              <a:t>How topics are correlating to other variables like year, period, category, etc.</a:t>
            </a:r>
          </a:p>
          <a:p>
            <a:pPr marL="0" indent="0">
              <a:buNone/>
            </a:pPr>
            <a:r>
              <a:rPr lang="en-US" b="1" dirty="0" smtClean="0"/>
              <a:t>Requirements:</a:t>
            </a:r>
          </a:p>
          <a:p>
            <a:pPr lvl="1"/>
            <a:r>
              <a:rPr lang="en-US" b="1" dirty="0" smtClean="0"/>
              <a:t>Texts: </a:t>
            </a:r>
            <a:r>
              <a:rPr lang="en-US" dirty="0" smtClean="0"/>
              <a:t>Same as with corpus-driven analysis. Sometimes good to have them in a dataset</a:t>
            </a:r>
          </a:p>
          <a:p>
            <a:pPr lvl="1"/>
            <a:r>
              <a:rPr lang="en-US" b="1" dirty="0" smtClean="0"/>
              <a:t>Software: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accent1"/>
                </a:solidFill>
              </a:rPr>
              <a:t>MALLET </a:t>
            </a:r>
          </a:p>
          <a:p>
            <a:pPr lvl="1"/>
            <a:r>
              <a:rPr lang="en-US" b="1" dirty="0" smtClean="0"/>
              <a:t>Libraries: </a:t>
            </a:r>
            <a:r>
              <a:rPr lang="en-US" dirty="0" smtClean="0">
                <a:solidFill>
                  <a:schemeClr val="accent1"/>
                </a:solidFill>
              </a:rPr>
              <a:t>MALLET</a:t>
            </a:r>
            <a:r>
              <a:rPr lang="en-US" dirty="0" smtClean="0"/>
              <a:t> (Java), </a:t>
            </a:r>
            <a:r>
              <a:rPr lang="en-US" dirty="0" err="1" smtClean="0">
                <a:solidFill>
                  <a:schemeClr val="accent1"/>
                </a:solidFill>
              </a:rPr>
              <a:t>gensim</a:t>
            </a:r>
            <a:r>
              <a:rPr lang="en-US" dirty="0" smtClean="0"/>
              <a:t> (python), </a:t>
            </a:r>
            <a:r>
              <a:rPr lang="en-US" dirty="0" smtClean="0">
                <a:solidFill>
                  <a:schemeClr val="accent1"/>
                </a:solidFill>
              </a:rPr>
              <a:t>STM</a:t>
            </a:r>
            <a:r>
              <a:rPr lang="en-US" dirty="0" smtClean="0"/>
              <a:t> (R), </a:t>
            </a:r>
            <a:r>
              <a:rPr lang="en-US" dirty="0" err="1" smtClean="0">
                <a:solidFill>
                  <a:schemeClr val="accent1"/>
                </a:solidFill>
              </a:rPr>
              <a:t>topicmodels</a:t>
            </a:r>
            <a:r>
              <a:rPr lang="en-US" dirty="0" smtClean="0"/>
              <a:t> (R)</a:t>
            </a:r>
            <a:endParaRPr lang="en-US" dirty="0"/>
          </a:p>
          <a:p>
            <a:endParaRPr lang="en-US" dirty="0" smtClean="0"/>
          </a:p>
          <a:p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62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45698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Anatomy of topic models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Topic modelling is a variant of </a:t>
            </a:r>
            <a:r>
              <a:rPr lang="en-GB" dirty="0" smtClean="0">
                <a:solidFill>
                  <a:schemeClr val="accent1"/>
                </a:solidFill>
              </a:rPr>
              <a:t>unsupervised machine learning</a:t>
            </a:r>
            <a:r>
              <a:rPr lang="en-GB" dirty="0" smtClean="0"/>
              <a:t>: The computer tries to infer the topics from the texts without training.</a:t>
            </a:r>
          </a:p>
          <a:p>
            <a:r>
              <a:rPr lang="en-GB" dirty="0" smtClean="0"/>
              <a:t>The topics are composed of words and for each word we have the probability that it characterizes the topic</a:t>
            </a:r>
          </a:p>
          <a:p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63</a:t>
            </a:fld>
            <a:endParaRPr lang="en-GB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2775403"/>
              </p:ext>
            </p:extLst>
          </p:nvPr>
        </p:nvGraphicFramePr>
        <p:xfrm>
          <a:off x="3070576" y="3837077"/>
          <a:ext cx="5295900" cy="24765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671490">
                  <a:extLst>
                    <a:ext uri="{9D8B030D-6E8A-4147-A177-3AD203B41FA5}">
                      <a16:colId xmlns:a16="http://schemas.microsoft.com/office/drawing/2014/main" val="1228425811"/>
                    </a:ext>
                  </a:extLst>
                </a:gridCol>
                <a:gridCol w="826693">
                  <a:extLst>
                    <a:ext uri="{9D8B030D-6E8A-4147-A177-3AD203B41FA5}">
                      <a16:colId xmlns:a16="http://schemas.microsoft.com/office/drawing/2014/main" val="1705992598"/>
                    </a:ext>
                  </a:extLst>
                </a:gridCol>
                <a:gridCol w="674657">
                  <a:extLst>
                    <a:ext uri="{9D8B030D-6E8A-4147-A177-3AD203B41FA5}">
                      <a16:colId xmlns:a16="http://schemas.microsoft.com/office/drawing/2014/main" val="765825344"/>
                    </a:ext>
                  </a:extLst>
                </a:gridCol>
                <a:gridCol w="902710">
                  <a:extLst>
                    <a:ext uri="{9D8B030D-6E8A-4147-A177-3AD203B41FA5}">
                      <a16:colId xmlns:a16="http://schemas.microsoft.com/office/drawing/2014/main" val="1452835464"/>
                    </a:ext>
                  </a:extLst>
                </a:gridCol>
                <a:gridCol w="712666">
                  <a:extLst>
                    <a:ext uri="{9D8B030D-6E8A-4147-A177-3AD203B41FA5}">
                      <a16:colId xmlns:a16="http://schemas.microsoft.com/office/drawing/2014/main" val="147794380"/>
                    </a:ext>
                  </a:extLst>
                </a:gridCol>
                <a:gridCol w="595472">
                  <a:extLst>
                    <a:ext uri="{9D8B030D-6E8A-4147-A177-3AD203B41FA5}">
                      <a16:colId xmlns:a16="http://schemas.microsoft.com/office/drawing/2014/main" val="3207259584"/>
                    </a:ext>
                  </a:extLst>
                </a:gridCol>
                <a:gridCol w="912212">
                  <a:extLst>
                    <a:ext uri="{9D8B030D-6E8A-4147-A177-3AD203B41FA5}">
                      <a16:colId xmlns:a16="http://schemas.microsoft.com/office/drawing/2014/main" val="347985263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topic. 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remedy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case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appeal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applicant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article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court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6725253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weights. 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0.045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0.031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0.031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0.027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0.021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0.021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626524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topic. 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medical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cases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treatment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availability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system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international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6814172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weights. 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0.018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0.015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0.015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0.011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0.009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0.008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8843016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topic. 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authorities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procedure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criminal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review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fair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judicial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1150222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weights. 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0.019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0.019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0.017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0.016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0.015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0.015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9638325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topic. 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court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domestic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convention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remedy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question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compensation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6671407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weights. 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0.037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0.033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0.027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0.026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0.014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0.013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9163931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topic. 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legal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assistance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counsel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rights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series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ensure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5816692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weights. 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0.029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0.027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0.023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0.022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0.021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0.021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2508265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topic. 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investigation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court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applicant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authorities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police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treatment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6551056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weights. 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0.063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0.039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0.037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0.025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0.018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0.018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1639542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topic. 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investigation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case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circumstances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article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state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death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950694123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390418" y="3837077"/>
            <a:ext cx="2491596" cy="8309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GB" sz="1600" dirty="0" smtClean="0"/>
              <a:t>Some topics from a topic model about effectiveness in the ECHR</a:t>
            </a:r>
            <a:endParaRPr lang="en-GB" sz="1600" dirty="0"/>
          </a:p>
        </p:txBody>
      </p:sp>
      <p:sp>
        <p:nvSpPr>
          <p:cNvPr id="9" name="Rectangular Callout 8"/>
          <p:cNvSpPr/>
          <p:nvPr/>
        </p:nvSpPr>
        <p:spPr>
          <a:xfrm>
            <a:off x="390418" y="4859675"/>
            <a:ext cx="2414427" cy="1232899"/>
          </a:xfrm>
          <a:prstGeom prst="wedgeRectCallout">
            <a:avLst>
              <a:gd name="adj1" fmla="val 59378"/>
              <a:gd name="adj2" fmla="val 27182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400" dirty="0" smtClean="0"/>
              <a:t>Topics have to be hand labelled. This topic is probably about (effectiveness of) investigation</a:t>
            </a:r>
          </a:p>
        </p:txBody>
      </p:sp>
    </p:spTree>
    <p:extLst>
      <p:ext uri="{BB962C8B-B14F-4D97-AF65-F5344CB8AC3E}">
        <p14:creationId xmlns:p14="http://schemas.microsoft.com/office/powerpoint/2010/main" val="4039374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 modeling – Latent </a:t>
            </a:r>
            <a:r>
              <a:rPr lang="en-US" dirty="0" err="1" smtClean="0"/>
              <a:t>Dirichlet</a:t>
            </a:r>
            <a:r>
              <a:rPr lang="en-US" dirty="0" smtClean="0"/>
              <a:t> Allocation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>
                <a:solidFill>
                  <a:schemeClr val="accent1"/>
                </a:solidFill>
              </a:rPr>
              <a:t>Latent </a:t>
            </a:r>
            <a:r>
              <a:rPr lang="en-US" dirty="0" err="1" smtClean="0">
                <a:solidFill>
                  <a:schemeClr val="accent1"/>
                </a:solidFill>
              </a:rPr>
              <a:t>Dirichlet</a:t>
            </a:r>
            <a:r>
              <a:rPr lang="en-US" dirty="0" smtClean="0">
                <a:solidFill>
                  <a:schemeClr val="accent1"/>
                </a:solidFill>
              </a:rPr>
              <a:t> Allocation </a:t>
            </a:r>
            <a:r>
              <a:rPr lang="en-US" dirty="0" smtClean="0"/>
              <a:t>(LDA), is a known method for performing topic modeling.</a:t>
            </a:r>
          </a:p>
          <a:p>
            <a:r>
              <a:rPr lang="en-US" dirty="0" smtClean="0"/>
              <a:t>It gives reasonable results</a:t>
            </a:r>
          </a:p>
          <a:p>
            <a:r>
              <a:rPr lang="en-US" dirty="0" smtClean="0"/>
              <a:t>It constructs a </a:t>
            </a:r>
            <a:r>
              <a:rPr lang="en-US" dirty="0"/>
              <a:t>model by (</a:t>
            </a:r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bit.ly/2jdJAov</a:t>
            </a:r>
            <a:r>
              <a:rPr lang="en-US" dirty="0" smtClean="0"/>
              <a:t>) </a:t>
            </a:r>
            <a:r>
              <a:rPr lang="en-US" dirty="0"/>
              <a:t>:</a:t>
            </a:r>
            <a:endParaRPr lang="en-US" dirty="0" smtClean="0"/>
          </a:p>
          <a:p>
            <a:pPr lvl="1"/>
            <a:r>
              <a:rPr lang="en-US" dirty="0" smtClean="0"/>
              <a:t>Assuming that a text is a </a:t>
            </a:r>
            <a:r>
              <a:rPr lang="en-US" dirty="0" smtClean="0">
                <a:solidFill>
                  <a:schemeClr val="accent1"/>
                </a:solidFill>
              </a:rPr>
              <a:t>bag-of-words</a:t>
            </a:r>
          </a:p>
          <a:p>
            <a:pPr lvl="1"/>
            <a:r>
              <a:rPr lang="en-US" dirty="0" smtClean="0"/>
              <a:t>Assuming in the beginning every topic has the same probability per document and word</a:t>
            </a:r>
          </a:p>
          <a:p>
            <a:pPr lvl="1"/>
            <a:r>
              <a:rPr lang="en-US" dirty="0" smtClean="0"/>
              <a:t>Iterating each document multiple times and reassigning probabilities for a document to belong to a topic and for a word to belong to the topic</a:t>
            </a:r>
          </a:p>
          <a:p>
            <a:r>
              <a:rPr lang="en-US" dirty="0" smtClean="0"/>
              <a:t>This process approaches a problem that is computationally hard = difficult to solve so we solve </a:t>
            </a:r>
            <a:r>
              <a:rPr lang="en-US" dirty="0" err="1" smtClean="0"/>
              <a:t>approx</a:t>
            </a:r>
            <a:endParaRPr lang="en-US" dirty="0" smtClean="0"/>
          </a:p>
          <a:p>
            <a:r>
              <a:rPr lang="en-US" dirty="0" smtClean="0"/>
              <a:t>We have heuristics such as </a:t>
            </a:r>
            <a:r>
              <a:rPr lang="en-US" dirty="0" smtClean="0">
                <a:solidFill>
                  <a:schemeClr val="accent1"/>
                </a:solidFill>
              </a:rPr>
              <a:t>Gibbs sampling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1"/>
                </a:solidFill>
              </a:rPr>
              <a:t>Expectation Minimization</a:t>
            </a:r>
          </a:p>
          <a:p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64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58291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 modeling – Latent </a:t>
            </a:r>
            <a:r>
              <a:rPr lang="en-US" dirty="0" err="1" smtClean="0"/>
              <a:t>Dirichlet</a:t>
            </a:r>
            <a:r>
              <a:rPr lang="en-US" dirty="0" smtClean="0"/>
              <a:t> Allocation (2)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Inputs:</a:t>
            </a:r>
          </a:p>
          <a:p>
            <a:pPr lvl="1"/>
            <a:r>
              <a:rPr lang="en-GB" dirty="0" smtClean="0"/>
              <a:t>A corpus of texts</a:t>
            </a:r>
          </a:p>
          <a:p>
            <a:pPr lvl="1"/>
            <a:r>
              <a:rPr lang="en-GB" dirty="0" smtClean="0"/>
              <a:t>A number k, the number of topics to be estimated</a:t>
            </a:r>
          </a:p>
          <a:p>
            <a:pPr lvl="1"/>
            <a:endParaRPr lang="en-GB" dirty="0"/>
          </a:p>
          <a:p>
            <a:r>
              <a:rPr lang="en-GB" dirty="0" smtClean="0"/>
              <a:t>Outputs:</a:t>
            </a:r>
          </a:p>
          <a:p>
            <a:pPr lvl="1"/>
            <a:r>
              <a:rPr lang="en-GB" dirty="0" smtClean="0"/>
              <a:t>Probabilities that a word belongs to a topic</a:t>
            </a:r>
          </a:p>
          <a:p>
            <a:pPr lvl="2"/>
            <a:r>
              <a:rPr lang="en-GB" dirty="0" smtClean="0"/>
              <a:t>A word can be about many topics, e.g. </a:t>
            </a:r>
            <a:r>
              <a:rPr lang="en-GB" i="1" dirty="0" smtClean="0"/>
              <a:t>article</a:t>
            </a:r>
            <a:r>
              <a:rPr lang="en-GB" dirty="0" smtClean="0"/>
              <a:t>, </a:t>
            </a:r>
            <a:r>
              <a:rPr lang="en-GB" i="1" dirty="0" smtClean="0"/>
              <a:t>convention</a:t>
            </a:r>
            <a:r>
              <a:rPr lang="en-GB" dirty="0" smtClean="0"/>
              <a:t>.</a:t>
            </a:r>
          </a:p>
          <a:p>
            <a:pPr lvl="2"/>
            <a:r>
              <a:rPr lang="en-GB" dirty="0" smtClean="0"/>
              <a:t>We keep the top-n, e.g. top-5 terms per topic and try to characterize it</a:t>
            </a:r>
          </a:p>
          <a:p>
            <a:pPr lvl="1"/>
            <a:r>
              <a:rPr lang="en-GB" dirty="0" smtClean="0"/>
              <a:t>Probabilities that a document is about a topic</a:t>
            </a:r>
          </a:p>
          <a:p>
            <a:pPr lvl="2"/>
            <a:r>
              <a:rPr lang="en-GB" dirty="0" smtClean="0"/>
              <a:t>A document can be a combination of many topics, each with different probability, e.g. </a:t>
            </a:r>
            <a:r>
              <a:rPr lang="en-GB" i="1" dirty="0" smtClean="0"/>
              <a:t>taxation and workers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65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33010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Example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solidFill>
                  <a:schemeClr val="accent1"/>
                </a:solidFill>
              </a:rPr>
              <a:t>Case </a:t>
            </a:r>
            <a:r>
              <a:rPr lang="en-GB" dirty="0" smtClean="0">
                <a:solidFill>
                  <a:schemeClr val="accent1"/>
                </a:solidFill>
              </a:rPr>
              <a:t>21750/04 </a:t>
            </a:r>
            <a:r>
              <a:rPr lang="en-GB" dirty="0" smtClean="0"/>
              <a:t>from ECHR, where its </a:t>
            </a:r>
            <a:r>
              <a:rPr lang="en-GB" dirty="0" err="1" smtClean="0"/>
              <a:t>hudoc</a:t>
            </a:r>
            <a:r>
              <a:rPr lang="en-GB" dirty="0" smtClean="0"/>
              <a:t> id </a:t>
            </a:r>
            <a:r>
              <a:rPr lang="en-GB" dirty="0"/>
              <a:t>is </a:t>
            </a:r>
            <a:r>
              <a:rPr lang="en-GB" dirty="0" smtClean="0"/>
              <a:t>001-96869</a:t>
            </a:r>
          </a:p>
          <a:p>
            <a:r>
              <a:rPr lang="en-GB" dirty="0" smtClean="0"/>
              <a:t>After running a LDA on the collection the model decides the following topics:</a:t>
            </a:r>
          </a:p>
          <a:p>
            <a:pPr marL="0" indent="0">
              <a:buNone/>
            </a:pPr>
            <a:r>
              <a:rPr lang="en-US" dirty="0" smtClean="0"/>
              <a:t>	</a:t>
            </a:r>
            <a:r>
              <a:rPr lang="en-US" sz="2000" dirty="0" smtClean="0">
                <a:latin typeface="Consolas" panose="020B0609020204030204" pitchFamily="49" charset="0"/>
              </a:rPr>
              <a:t>001-96869.txt </a:t>
            </a:r>
            <a:r>
              <a:rPr lang="en-US" sz="2000" dirty="0">
                <a:latin typeface="Consolas" panose="020B0609020204030204" pitchFamily="49" charset="0"/>
              </a:rPr>
              <a:t>15 </a:t>
            </a:r>
            <a:r>
              <a:rPr lang="en-US" sz="2000" dirty="0" smtClean="0">
                <a:latin typeface="Consolas" panose="020B0609020204030204" pitchFamily="49" charset="0"/>
              </a:rPr>
              <a:t>0.67 </a:t>
            </a:r>
            <a:r>
              <a:rPr lang="en-US" sz="2000" dirty="0">
                <a:latin typeface="Consolas" panose="020B0609020204030204" pitchFamily="49" charset="0"/>
              </a:rPr>
              <a:t>0 </a:t>
            </a:r>
            <a:r>
              <a:rPr lang="en-US" sz="2000" dirty="0" smtClean="0">
                <a:latin typeface="Consolas" panose="020B0609020204030204" pitchFamily="49" charset="0"/>
              </a:rPr>
              <a:t>0.12 </a:t>
            </a:r>
            <a:r>
              <a:rPr lang="en-US" sz="2000" dirty="0">
                <a:latin typeface="Consolas" panose="020B0609020204030204" pitchFamily="49" charset="0"/>
              </a:rPr>
              <a:t>2 </a:t>
            </a:r>
            <a:r>
              <a:rPr lang="en-US" sz="2000" dirty="0" smtClean="0">
                <a:latin typeface="Consolas" panose="020B0609020204030204" pitchFamily="49" charset="0"/>
              </a:rPr>
              <a:t>0.10 …</a:t>
            </a:r>
          </a:p>
          <a:p>
            <a:pPr marL="0" indent="0">
              <a:buNone/>
            </a:pPr>
            <a:endParaRPr lang="en-US" sz="20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2000" dirty="0" smtClean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20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 smtClean="0">
                <a:latin typeface="+mj-lt"/>
              </a:rPr>
              <a:t>Which means that the text is predicted to be </a:t>
            </a:r>
          </a:p>
          <a:p>
            <a:pPr marL="0" indent="0">
              <a:buNone/>
            </a:pPr>
            <a:r>
              <a:rPr lang="en-US" sz="2000" dirty="0">
                <a:latin typeface="+mj-lt"/>
              </a:rPr>
              <a:t>	</a:t>
            </a:r>
            <a:r>
              <a:rPr lang="en-US" sz="2000" dirty="0" smtClean="0">
                <a:latin typeface="+mj-lt"/>
              </a:rPr>
              <a:t>67% topic 15, </a:t>
            </a:r>
          </a:p>
          <a:p>
            <a:pPr marL="0" indent="0">
              <a:buNone/>
            </a:pPr>
            <a:r>
              <a:rPr lang="en-US" sz="2000" dirty="0">
                <a:latin typeface="+mj-lt"/>
              </a:rPr>
              <a:t>	</a:t>
            </a:r>
            <a:r>
              <a:rPr lang="en-US" sz="2000" dirty="0" smtClean="0">
                <a:latin typeface="+mj-lt"/>
              </a:rPr>
              <a:t>12% topic 0</a:t>
            </a:r>
          </a:p>
          <a:p>
            <a:pPr marL="0" indent="0">
              <a:buNone/>
            </a:pPr>
            <a:r>
              <a:rPr lang="en-US" sz="2000" dirty="0">
                <a:latin typeface="+mj-lt"/>
              </a:rPr>
              <a:t>	</a:t>
            </a:r>
            <a:r>
              <a:rPr lang="en-US" sz="2000" dirty="0" smtClean="0">
                <a:latin typeface="+mj-lt"/>
              </a:rPr>
              <a:t>10% topic 2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66</a:t>
            </a:fld>
            <a:endParaRPr lang="en-GB" dirty="0"/>
          </a:p>
        </p:txBody>
      </p:sp>
      <p:cxnSp>
        <p:nvCxnSpPr>
          <p:cNvPr id="8" name="Straight Arrow Connector 7"/>
          <p:cNvCxnSpPr/>
          <p:nvPr/>
        </p:nvCxnSpPr>
        <p:spPr>
          <a:xfrm flipH="1" flipV="1">
            <a:off x="3534310" y="3595955"/>
            <a:ext cx="369870" cy="4623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308279" y="4232953"/>
            <a:ext cx="33082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Topic numbers</a:t>
            </a:r>
            <a:endParaRPr lang="en-GB" dirty="0"/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4397339" y="3595955"/>
            <a:ext cx="102742" cy="4623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4839128" y="3595955"/>
            <a:ext cx="647272" cy="4623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568593" y="4232953"/>
            <a:ext cx="2250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Topic proportions</a:t>
            </a:r>
            <a:endParaRPr lang="en-GB" dirty="0"/>
          </a:p>
        </p:txBody>
      </p:sp>
      <p:cxnSp>
        <p:nvCxnSpPr>
          <p:cNvPr id="16" name="Straight Arrow Connector 15"/>
          <p:cNvCxnSpPr/>
          <p:nvPr/>
        </p:nvCxnSpPr>
        <p:spPr>
          <a:xfrm flipH="1" flipV="1">
            <a:off x="4119937" y="3595955"/>
            <a:ext cx="2054832" cy="5342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 flipV="1">
            <a:off x="5229546" y="3595955"/>
            <a:ext cx="1058238" cy="4623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6287784" y="3595955"/>
            <a:ext cx="328773" cy="5342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6918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Example (</a:t>
            </a:r>
            <a:r>
              <a:rPr lang="en-GB" dirty="0" err="1" smtClean="0"/>
              <a:t>contd</a:t>
            </a:r>
            <a:r>
              <a:rPr lang="en-GB" dirty="0" smtClean="0"/>
              <a:t>)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Topics</a:t>
            </a:r>
          </a:p>
          <a:p>
            <a:endParaRPr lang="en-GB" dirty="0"/>
          </a:p>
          <a:p>
            <a:endParaRPr lang="en-GB" dirty="0" smtClean="0"/>
          </a:p>
          <a:p>
            <a:endParaRPr lang="en-GB" dirty="0"/>
          </a:p>
          <a:p>
            <a:endParaRPr lang="en-GB" dirty="0" smtClean="0"/>
          </a:p>
          <a:p>
            <a:r>
              <a:rPr lang="en-GB" dirty="0" smtClean="0"/>
              <a:t>Judgment excerpt:</a:t>
            </a:r>
          </a:p>
          <a:p>
            <a:pPr lvl="1"/>
            <a:endParaRPr lang="en-GB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67</a:t>
            </a:fld>
            <a:endParaRPr lang="en-GB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1071479"/>
              </p:ext>
            </p:extLst>
          </p:nvPr>
        </p:nvGraphicFramePr>
        <p:xfrm>
          <a:off x="1308243" y="2119100"/>
          <a:ext cx="6096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1379">
                  <a:extLst>
                    <a:ext uri="{9D8B030D-6E8A-4147-A177-3AD203B41FA5}">
                      <a16:colId xmlns:a16="http://schemas.microsoft.com/office/drawing/2014/main" val="2341069526"/>
                    </a:ext>
                  </a:extLst>
                </a:gridCol>
                <a:gridCol w="5544621">
                  <a:extLst>
                    <a:ext uri="{9D8B030D-6E8A-4147-A177-3AD203B41FA5}">
                      <a16:colId xmlns:a16="http://schemas.microsoft.com/office/drawing/2014/main" val="36366770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 smtClean="0"/>
                        <a:t>No.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Most probable words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8217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smtClean="0"/>
                        <a:t>0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proceedings court length applicant administrative</a:t>
                      </a:r>
                      <a:endParaRPr lang="en-GB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87080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smtClean="0"/>
                        <a:t>2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applicants judgments appeal supervisory judgment Romania</a:t>
                      </a:r>
                      <a:endParaRPr lang="en-GB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2517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smtClean="0"/>
                        <a:t>15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 smtClean="0"/>
                        <a:t>court applicant article convention case application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9652085"/>
                  </a:ext>
                </a:extLst>
              </a:tr>
            </a:tbl>
          </a:graphicData>
        </a:graphic>
      </p:graphicFrame>
      <p:pic>
        <p:nvPicPr>
          <p:cNvPr id="7" name="Picture 6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727" y="4434533"/>
            <a:ext cx="7582958" cy="20195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05727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Number of topics and selection</a:t>
            </a:r>
            <a:br>
              <a:rPr lang="en-US" dirty="0"/>
            </a:b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 smtClean="0"/>
              <a:t>The number of topics </a:t>
            </a:r>
            <a:r>
              <a:rPr lang="en-GB" i="1" dirty="0" smtClean="0"/>
              <a:t>k</a:t>
            </a:r>
            <a:r>
              <a:rPr lang="en-GB" dirty="0" smtClean="0"/>
              <a:t>, is a parameter we have to supply</a:t>
            </a:r>
          </a:p>
          <a:p>
            <a:r>
              <a:rPr lang="en-GB" dirty="0" smtClean="0"/>
              <a:t>Intuition:</a:t>
            </a:r>
          </a:p>
          <a:p>
            <a:pPr lvl="1"/>
            <a:r>
              <a:rPr lang="en-GB" dirty="0" smtClean="0"/>
              <a:t>Depends on the size and the diversity of the collection. Large collections will probably need larger number of topics</a:t>
            </a:r>
          </a:p>
          <a:p>
            <a:pPr lvl="1"/>
            <a:r>
              <a:rPr lang="en-GB" dirty="0" smtClean="0"/>
              <a:t>In practice if we choose </a:t>
            </a:r>
            <a:r>
              <a:rPr lang="en-GB" i="1" dirty="0" smtClean="0"/>
              <a:t>k</a:t>
            </a:r>
            <a:r>
              <a:rPr lang="en-GB" dirty="0" smtClean="0"/>
              <a:t> too large some topics seem to repeat (overfitting)</a:t>
            </a:r>
          </a:p>
          <a:p>
            <a:r>
              <a:rPr lang="en-US" dirty="0" smtClean="0"/>
              <a:t>Automatic k selection:</a:t>
            </a:r>
          </a:p>
          <a:p>
            <a:pPr lvl="1"/>
            <a:r>
              <a:rPr lang="en-US" dirty="0" smtClean="0"/>
              <a:t>Vary k in a range, e.g. 5..100 and keep the k that </a:t>
            </a:r>
          </a:p>
          <a:p>
            <a:pPr lvl="2"/>
            <a:r>
              <a:rPr lang="en-US" dirty="0" smtClean="0"/>
              <a:t>maximizes the log-likelihood of word/topic</a:t>
            </a:r>
          </a:p>
          <a:p>
            <a:pPr lvl="2"/>
            <a:r>
              <a:rPr lang="en-US" dirty="0" smtClean="0"/>
              <a:t>Maximizes topic coherence (O’ Callaghan et al., 2015)</a:t>
            </a:r>
          </a:p>
          <a:p>
            <a:r>
              <a:rPr lang="en-US" dirty="0" smtClean="0"/>
              <a:t>Manual topic selection:</a:t>
            </a:r>
          </a:p>
          <a:p>
            <a:pPr lvl="1"/>
            <a:r>
              <a:rPr lang="en-US" dirty="0" smtClean="0"/>
              <a:t>Choose different values of k</a:t>
            </a:r>
          </a:p>
          <a:p>
            <a:pPr lvl="1"/>
            <a:r>
              <a:rPr lang="en-US" dirty="0" smtClean="0"/>
              <a:t>Examine the generated models and choose the model that best describes your collection</a:t>
            </a:r>
            <a:endParaRPr lang="en-GB" dirty="0" smtClean="0"/>
          </a:p>
          <a:p>
            <a:pPr lvl="1"/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68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66187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case study: the concept of effectiveness in ECJ and ECHR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1"/>
                </a:solidFill>
              </a:rPr>
              <a:t>Research question</a:t>
            </a:r>
            <a:r>
              <a:rPr lang="en-US" dirty="0" smtClean="0"/>
              <a:t>: </a:t>
            </a:r>
            <a:r>
              <a:rPr lang="en-US" i="1" dirty="0" smtClean="0"/>
              <a:t>Is there a rise in neoliberal discourse from the two courts?</a:t>
            </a:r>
          </a:p>
          <a:p>
            <a:r>
              <a:rPr lang="en-US" dirty="0" smtClean="0"/>
              <a:t>We limit to effectiveness since effectiveness seems to be a core neo-liberal concept and has also been increasingly used </a:t>
            </a:r>
            <a:r>
              <a:rPr lang="en-US" dirty="0"/>
              <a:t>by </a:t>
            </a:r>
            <a:r>
              <a:rPr lang="en-US" dirty="0" smtClean="0"/>
              <a:t>the courts</a:t>
            </a:r>
          </a:p>
          <a:p>
            <a:r>
              <a:rPr lang="en-US" dirty="0" smtClean="0"/>
              <a:t>Effectiveness of what? (Is it neoliberal?)</a:t>
            </a:r>
          </a:p>
          <a:p>
            <a:r>
              <a:rPr lang="en-US" dirty="0" smtClean="0"/>
              <a:t>Data:</a:t>
            </a:r>
          </a:p>
          <a:p>
            <a:pPr lvl="1"/>
            <a:r>
              <a:rPr lang="en-US" dirty="0" smtClean="0"/>
              <a:t>Collected judgments from both courts that mentioned effectiveness</a:t>
            </a:r>
          </a:p>
          <a:p>
            <a:pPr lvl="1"/>
            <a:r>
              <a:rPr lang="en-US" dirty="0" smtClean="0"/>
              <a:t>Created a corpus consisting only of the concordance lines of effectiveness (captured the contexts of effectiveness)</a:t>
            </a:r>
          </a:p>
          <a:p>
            <a:pPr lvl="1"/>
            <a:r>
              <a:rPr lang="en-US" dirty="0" err="1" smtClean="0"/>
              <a:t>Analysed</a:t>
            </a:r>
            <a:r>
              <a:rPr lang="en-US" dirty="0" smtClean="0"/>
              <a:t> the corpus via topic modeling and concordances 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69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79149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42374"/>
            <a:ext cx="9144000" cy="497325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808018" y="317766"/>
            <a:ext cx="55279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https://www.icourts.dk/networks/sigma/citizenship/</a:t>
            </a:r>
          </a:p>
        </p:txBody>
      </p:sp>
    </p:spTree>
    <p:extLst>
      <p:ext uri="{BB962C8B-B14F-4D97-AF65-F5344CB8AC3E}">
        <p14:creationId xmlns:p14="http://schemas.microsoft.com/office/powerpoint/2010/main" val="2795530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 development for the ECJ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70</a:t>
            </a:fld>
            <a:endParaRPr lang="en-GB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70969" y="1635125"/>
            <a:ext cx="7400474" cy="4668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17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 development for the ECJ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71</a:t>
            </a:fld>
            <a:endParaRPr lang="en-GB" dirty="0"/>
          </a:p>
        </p:txBody>
      </p:sp>
      <p:graphicFrame>
        <p:nvGraphicFramePr>
          <p:cNvPr id="13" name="Content Placeholder 1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3513528"/>
              </p:ext>
            </p:extLst>
          </p:nvPr>
        </p:nvGraphicFramePr>
        <p:xfrm>
          <a:off x="2372454" y="2484689"/>
          <a:ext cx="5681941" cy="3657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02310">
                  <a:extLst>
                    <a:ext uri="{9D8B030D-6E8A-4147-A177-3AD203B41FA5}">
                      <a16:colId xmlns:a16="http://schemas.microsoft.com/office/drawing/2014/main" val="561665852"/>
                    </a:ext>
                  </a:extLst>
                </a:gridCol>
                <a:gridCol w="4979631">
                  <a:extLst>
                    <a:ext uri="{9D8B030D-6E8A-4147-A177-3AD203B41FA5}">
                      <a16:colId xmlns:a16="http://schemas.microsoft.com/office/drawing/2014/main" val="3977652053"/>
                    </a:ext>
                  </a:extLst>
                </a:gridCol>
              </a:tblGrid>
              <a:tr h="309882">
                <a:tc>
                  <a:txBody>
                    <a:bodyPr/>
                    <a:lstStyle/>
                    <a:p>
                      <a:pPr marL="0" marR="0" indent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</a:rPr>
                        <a:t>Topic 9</a:t>
                      </a:r>
                      <a:endParaRPr lang="en-US" sz="1200" dirty="0">
                        <a:effectLst/>
                        <a:latin typeface="Alegreya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</a:rPr>
                        <a:t>measures, kingdom, united, provisions, order, countries, states, measure, council, </a:t>
                      </a:r>
                      <a:r>
                        <a:rPr lang="en-GB" sz="1200" dirty="0" err="1">
                          <a:effectLst/>
                        </a:rPr>
                        <a:t>schengen</a:t>
                      </a:r>
                      <a:endParaRPr lang="en-US" sz="1200" dirty="0">
                        <a:effectLst/>
                        <a:latin typeface="Alegreya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69219298"/>
                  </a:ext>
                </a:extLst>
              </a:tr>
            </a:tbl>
          </a:graphicData>
        </a:graphic>
      </p:graphicFrame>
      <p:pic>
        <p:nvPicPr>
          <p:cNvPr id="12" name="Content Placeholder 7"/>
          <p:cNvPicPr>
            <a:picLocks noChangeAspect="1"/>
          </p:cNvPicPr>
          <p:nvPr/>
        </p:nvPicPr>
        <p:blipFill rotWithShape="1">
          <a:blip r:embed="rId3"/>
          <a:srcRect l="30436" r="55403"/>
          <a:stretch/>
        </p:blipFill>
        <p:spPr>
          <a:xfrm>
            <a:off x="833080" y="1212351"/>
            <a:ext cx="1047965" cy="466883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87374" y="2077540"/>
            <a:ext cx="1539376" cy="984162"/>
          </a:xfrm>
          <a:prstGeom prst="rect">
            <a:avLst/>
          </a:prstGeom>
          <a:noFill/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 err="1" smtClean="0"/>
          </a:p>
        </p:txBody>
      </p:sp>
      <p:sp>
        <p:nvSpPr>
          <p:cNvPr id="9" name="Rectangle 8"/>
          <p:cNvSpPr/>
          <p:nvPr/>
        </p:nvSpPr>
        <p:spPr>
          <a:xfrm>
            <a:off x="587374" y="3791167"/>
            <a:ext cx="1539376" cy="1150705"/>
          </a:xfrm>
          <a:prstGeom prst="rect">
            <a:avLst/>
          </a:prstGeom>
          <a:noFill/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 err="1" smtClean="0"/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1480354"/>
              </p:ext>
            </p:extLst>
          </p:nvPr>
        </p:nvGraphicFramePr>
        <p:xfrm>
          <a:off x="2372453" y="4222679"/>
          <a:ext cx="5877204" cy="4267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97573">
                  <a:extLst>
                    <a:ext uri="{9D8B030D-6E8A-4147-A177-3AD203B41FA5}">
                      <a16:colId xmlns:a16="http://schemas.microsoft.com/office/drawing/2014/main" val="4140280075"/>
                    </a:ext>
                  </a:extLst>
                </a:gridCol>
                <a:gridCol w="4979631">
                  <a:extLst>
                    <a:ext uri="{9D8B030D-6E8A-4147-A177-3AD203B41FA5}">
                      <a16:colId xmlns:a16="http://schemas.microsoft.com/office/drawing/2014/main" val="2467496836"/>
                    </a:ext>
                  </a:extLst>
                </a:gridCol>
              </a:tblGrid>
              <a:tr h="410965">
                <a:tc>
                  <a:txBody>
                    <a:bodyPr/>
                    <a:lstStyle/>
                    <a:p>
                      <a:pPr marL="0" marR="0" indent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Topic 21</a:t>
                      </a:r>
                      <a:endParaRPr lang="en-US" sz="1400">
                        <a:effectLst/>
                        <a:latin typeface="Alegreya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freedom, </a:t>
                      </a:r>
                      <a:r>
                        <a:rPr lang="en-GB" sz="14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law</a:t>
                      </a:r>
                      <a:r>
                        <a:rPr lang="en-GB" sz="1400" dirty="0">
                          <a:effectLst/>
                        </a:rPr>
                        <a:t>, treatment, scheme, case, prior, justified, provisions, fundamental, legitimate</a:t>
                      </a:r>
                      <a:endParaRPr lang="en-US" sz="1400" dirty="0">
                        <a:effectLst/>
                        <a:latin typeface="Alegreya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43108557"/>
                  </a:ext>
                </a:extLst>
              </a:tr>
            </a:tbl>
          </a:graphicData>
        </a:graphic>
      </p:graphicFrame>
      <p:pic>
        <p:nvPicPr>
          <p:cNvPr id="16" name="Content Placeholder 7"/>
          <p:cNvPicPr>
            <a:picLocks noChangeAspect="1"/>
          </p:cNvPicPr>
          <p:nvPr/>
        </p:nvPicPr>
        <p:blipFill rotWithShape="1">
          <a:blip r:embed="rId3"/>
          <a:srcRect l="69725" t="76107" r="16114"/>
          <a:stretch/>
        </p:blipFill>
        <p:spPr>
          <a:xfrm>
            <a:off x="2372454" y="4765675"/>
            <a:ext cx="1047965" cy="1115514"/>
          </a:xfrm>
          <a:prstGeom prst="rect">
            <a:avLst/>
          </a:prstGeom>
        </p:spPr>
      </p:pic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2512854"/>
              </p:ext>
            </p:extLst>
          </p:nvPr>
        </p:nvGraphicFramePr>
        <p:xfrm>
          <a:off x="3420419" y="5079592"/>
          <a:ext cx="5558473" cy="4267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97573">
                  <a:extLst>
                    <a:ext uri="{9D8B030D-6E8A-4147-A177-3AD203B41FA5}">
                      <a16:colId xmlns:a16="http://schemas.microsoft.com/office/drawing/2014/main" val="563984142"/>
                    </a:ext>
                  </a:extLst>
                </a:gridCol>
                <a:gridCol w="4660900">
                  <a:extLst>
                    <a:ext uri="{9D8B030D-6E8A-4147-A177-3AD203B41FA5}">
                      <a16:colId xmlns:a16="http://schemas.microsoft.com/office/drawing/2014/main" val="174388237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indent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Topic 30</a:t>
                      </a:r>
                      <a:endParaRPr lang="en-US" sz="1400">
                        <a:effectLst/>
                        <a:latin typeface="Alegreya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market, undertakings, proceedings, insolvency, undertaking, butter, legal, efficiency, price, consumer</a:t>
                      </a:r>
                      <a:endParaRPr lang="en-US" sz="1400" dirty="0">
                        <a:effectLst/>
                        <a:latin typeface="Alegreya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37142724"/>
                  </a:ext>
                </a:extLst>
              </a:tr>
            </a:tbl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1561672" y="6072027"/>
            <a:ext cx="677067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/>
              <a:t>Kj</a:t>
            </a:r>
            <a:r>
              <a:rPr lang="da-DK" sz="1400" dirty="0" smtClean="0"/>
              <a:t>ær et al. </a:t>
            </a:r>
            <a:r>
              <a:rPr lang="en-US" sz="1400" i="1" dirty="0" smtClean="0"/>
              <a:t>The </a:t>
            </a:r>
            <a:r>
              <a:rPr lang="en-US" sz="1400" i="1" dirty="0"/>
              <a:t>Use of “Effectiveness” in the Case Law of the Court of Justice of the European Union and the European Court of Human </a:t>
            </a:r>
            <a:r>
              <a:rPr lang="en-US" sz="1400" i="1" dirty="0" smtClean="0"/>
              <a:t>Rights, J of Lang and Law</a:t>
            </a:r>
            <a:r>
              <a:rPr lang="en-US" sz="1400" dirty="0" smtClean="0"/>
              <a:t>, </a:t>
            </a:r>
            <a:r>
              <a:rPr lang="en-US" sz="1400" i="1" dirty="0" smtClean="0"/>
              <a:t>to appear</a:t>
            </a:r>
            <a:endParaRPr lang="en-US" sz="1400" i="1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53091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Structural Topic Modeling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variant of LDA that can take into account metadata about the texts.</a:t>
            </a:r>
          </a:p>
          <a:p>
            <a:r>
              <a:rPr lang="en-US" dirty="0" smtClean="0"/>
              <a:t>Can perform regression with the topics</a:t>
            </a:r>
          </a:p>
          <a:p>
            <a:r>
              <a:rPr lang="en-US" b="1" dirty="0" smtClean="0"/>
              <a:t>Requirements:</a:t>
            </a:r>
          </a:p>
          <a:p>
            <a:pPr lvl="1"/>
            <a:r>
              <a:rPr lang="en-US" b="1" dirty="0" smtClean="0"/>
              <a:t>Texts:</a:t>
            </a:r>
            <a:r>
              <a:rPr lang="en-US" dirty="0" smtClean="0"/>
              <a:t> As used with LDA. Beneficial if the dataset is in a table form with some columns to contain metadata e.g. year and a column for the text</a:t>
            </a:r>
            <a:endParaRPr lang="en-US" b="1" dirty="0" smtClean="0"/>
          </a:p>
          <a:p>
            <a:pPr lvl="1"/>
            <a:r>
              <a:rPr lang="en-US" b="1" dirty="0" smtClean="0"/>
              <a:t>Software:</a:t>
            </a:r>
          </a:p>
          <a:p>
            <a:pPr lvl="2"/>
            <a:r>
              <a:rPr lang="en-US" dirty="0" smtClean="0"/>
              <a:t>STM(R)</a:t>
            </a:r>
            <a:endParaRPr lang="en-US" dirty="0"/>
          </a:p>
          <a:p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72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34101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 example</a:t>
            </a:r>
            <a:endParaRPr lang="en-GB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87375" y="1400229"/>
            <a:ext cx="7694039" cy="4748321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73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84952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 example (2)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74</a:t>
            </a:fld>
            <a:endParaRPr lang="en-GB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37456" y="1912144"/>
            <a:ext cx="66675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681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Non-negative Matrix factorization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 smtClean="0"/>
              <a:t>A </a:t>
            </a:r>
            <a:r>
              <a:rPr lang="da-DK" dirty="0" err="1" smtClean="0"/>
              <a:t>topic</a:t>
            </a:r>
            <a:r>
              <a:rPr lang="da-DK" dirty="0" smtClean="0"/>
              <a:t> </a:t>
            </a:r>
            <a:r>
              <a:rPr lang="da-DK" dirty="0" err="1" smtClean="0"/>
              <a:t>modeling</a:t>
            </a:r>
            <a:r>
              <a:rPr lang="da-DK" dirty="0" smtClean="0"/>
              <a:t> </a:t>
            </a:r>
            <a:r>
              <a:rPr lang="en-US" dirty="0" smtClean="0"/>
              <a:t>variant. Uses </a:t>
            </a:r>
            <a:r>
              <a:rPr lang="en-US" dirty="0" smtClean="0">
                <a:solidFill>
                  <a:schemeClr val="accent1"/>
                </a:solidFill>
              </a:rPr>
              <a:t>linear algebra</a:t>
            </a:r>
          </a:p>
          <a:p>
            <a:pPr algn="just"/>
            <a:r>
              <a:rPr lang="en-US" dirty="0" smtClean="0"/>
              <a:t>It constructs a model by:</a:t>
            </a:r>
          </a:p>
          <a:p>
            <a:pPr lvl="1"/>
            <a:r>
              <a:rPr lang="en-US" dirty="0" smtClean="0"/>
              <a:t>Representing the </a:t>
            </a:r>
            <a:r>
              <a:rPr lang="en-US" dirty="0"/>
              <a:t>corpus as a matrix </a:t>
            </a:r>
            <a:r>
              <a:rPr lang="en-US" dirty="0" smtClean="0"/>
              <a:t>A</a:t>
            </a:r>
            <a:endParaRPr lang="en-US" dirty="0"/>
          </a:p>
          <a:p>
            <a:pPr marL="271462" lvl="1" indent="0" algn="ctr">
              <a:buNone/>
            </a:pPr>
            <a:r>
              <a:rPr lang="en-US" dirty="0"/>
              <a:t>documents x </a:t>
            </a:r>
            <a:r>
              <a:rPr lang="en-US" dirty="0" smtClean="0"/>
              <a:t>terms</a:t>
            </a:r>
          </a:p>
          <a:p>
            <a:pPr lvl="1"/>
            <a:r>
              <a:rPr lang="en-US" dirty="0" smtClean="0"/>
              <a:t>Computing an algebraic transformation of A into two matrices W and H</a:t>
            </a:r>
          </a:p>
          <a:p>
            <a:pPr marL="536575" lvl="2" indent="0" algn="ctr">
              <a:buNone/>
            </a:pPr>
            <a:r>
              <a:rPr lang="en-GB" sz="1800" dirty="0"/>
              <a:t>A = W x H</a:t>
            </a:r>
          </a:p>
          <a:p>
            <a:pPr marL="271462" lvl="1" indent="0">
              <a:buNone/>
            </a:pPr>
            <a:endParaRPr lang="en-US" dirty="0"/>
          </a:p>
          <a:p>
            <a:pPr algn="just"/>
            <a:r>
              <a:rPr lang="en-US" b="1" dirty="0" smtClean="0"/>
              <a:t>Requirements:</a:t>
            </a:r>
          </a:p>
          <a:p>
            <a:pPr lvl="1" algn="just"/>
            <a:r>
              <a:rPr lang="en-US" b="1" dirty="0" smtClean="0"/>
              <a:t>Texts</a:t>
            </a:r>
            <a:r>
              <a:rPr lang="en-US" dirty="0" smtClean="0"/>
              <a:t>: as before</a:t>
            </a:r>
          </a:p>
          <a:p>
            <a:pPr lvl="1" algn="just"/>
            <a:r>
              <a:rPr lang="en-US" b="1" dirty="0" smtClean="0"/>
              <a:t>Software</a:t>
            </a:r>
            <a:r>
              <a:rPr lang="en-US" dirty="0" smtClean="0"/>
              <a:t>: </a:t>
            </a:r>
            <a:r>
              <a:rPr lang="en-US" dirty="0" err="1" smtClean="0">
                <a:solidFill>
                  <a:schemeClr val="accent1"/>
                </a:solidFill>
              </a:rPr>
              <a:t>sci-py</a:t>
            </a:r>
            <a:r>
              <a:rPr lang="en-US" dirty="0" smtClean="0"/>
              <a:t> (Python), </a:t>
            </a:r>
            <a:r>
              <a:rPr lang="en-US" dirty="0" err="1" smtClean="0">
                <a:solidFill>
                  <a:schemeClr val="accent1"/>
                </a:solidFill>
              </a:rPr>
              <a:t>nmf</a:t>
            </a:r>
            <a:r>
              <a:rPr lang="en-US" dirty="0" smtClean="0"/>
              <a:t> (R)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75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4516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Non-negative Matrix </a:t>
            </a:r>
            <a:r>
              <a:rPr lang="en-US" dirty="0" smtClean="0"/>
              <a:t>factorization (2</a:t>
            </a:r>
            <a:r>
              <a:rPr lang="en-GB" dirty="0" smtClean="0"/>
              <a:t>)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7375" y="3520867"/>
            <a:ext cx="7967663" cy="2782435"/>
          </a:xfrm>
        </p:spPr>
        <p:txBody>
          <a:bodyPr/>
          <a:lstStyle/>
          <a:p>
            <a:endParaRPr lang="sv-SE" dirty="0" smtClean="0"/>
          </a:p>
          <a:p>
            <a:r>
              <a:rPr lang="en-GB" dirty="0" smtClean="0"/>
              <a:t>A: n x m</a:t>
            </a:r>
          </a:p>
          <a:p>
            <a:r>
              <a:rPr lang="en-GB" dirty="0" smtClean="0"/>
              <a:t>W: n x k</a:t>
            </a:r>
          </a:p>
          <a:p>
            <a:r>
              <a:rPr lang="en-GB" dirty="0" smtClean="0"/>
              <a:t>H: k x m</a:t>
            </a:r>
          </a:p>
          <a:p>
            <a:r>
              <a:rPr lang="en-US" dirty="0" smtClean="0"/>
              <a:t>k: the number of topics</a:t>
            </a:r>
            <a:r>
              <a:rPr lang="en-GB" dirty="0"/>
              <a:t> </a:t>
            </a:r>
            <a:r>
              <a:rPr lang="en-GB" dirty="0" smtClean="0"/>
              <a:t>for some number </a:t>
            </a:r>
            <a:r>
              <a:rPr lang="en-GB" i="1" dirty="0" smtClean="0"/>
              <a:t>k</a:t>
            </a:r>
            <a:r>
              <a:rPr lang="en-GB" dirty="0" smtClean="0"/>
              <a:t> </a:t>
            </a:r>
            <a:r>
              <a:rPr lang="en-GB" dirty="0" err="1" smtClean="0"/>
              <a:t>s.t.</a:t>
            </a:r>
            <a:r>
              <a:rPr lang="en-GB" i="1" dirty="0" smtClean="0"/>
              <a:t> k</a:t>
            </a:r>
            <a:r>
              <a:rPr lang="en-GB" dirty="0" smtClean="0"/>
              <a:t> </a:t>
            </a:r>
            <a:r>
              <a:rPr lang="en-GB" dirty="0" smtClean="0">
                <a:latin typeface="Lucida Sans"/>
              </a:rPr>
              <a:t>«</a:t>
            </a:r>
            <a:r>
              <a:rPr lang="en-GB" i="1" dirty="0" smtClean="0"/>
              <a:t>m</a:t>
            </a:r>
            <a:r>
              <a:rPr lang="en-GB" dirty="0" smtClean="0"/>
              <a:t> , e.g. 100 vs. 10.000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76</a:t>
            </a:fld>
            <a:endParaRPr lang="en-GB" dirty="0"/>
          </a:p>
        </p:txBody>
      </p:sp>
      <p:sp>
        <p:nvSpPr>
          <p:cNvPr id="6" name="Rectangle 5"/>
          <p:cNvSpPr/>
          <p:nvPr/>
        </p:nvSpPr>
        <p:spPr>
          <a:xfrm>
            <a:off x="999858" y="1213502"/>
            <a:ext cx="2666288" cy="170061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 smtClean="0"/>
          </a:p>
          <a:p>
            <a:pPr algn="ctr"/>
            <a:endParaRPr lang="en-GB" dirty="0"/>
          </a:p>
          <a:p>
            <a:pPr algn="ctr"/>
            <a:endParaRPr lang="en-GB" dirty="0" smtClean="0"/>
          </a:p>
          <a:p>
            <a:pPr algn="ctr"/>
            <a:endParaRPr lang="en-GB" dirty="0"/>
          </a:p>
          <a:p>
            <a:pPr algn="ctr"/>
            <a:r>
              <a:rPr lang="sv-SE" dirty="0" smtClean="0"/>
              <a:t>n x m</a:t>
            </a:r>
            <a:endParaRPr lang="en-GB" b="1" dirty="0"/>
          </a:p>
        </p:txBody>
      </p:sp>
      <p:sp>
        <p:nvSpPr>
          <p:cNvPr id="7" name="Rectangle 6"/>
          <p:cNvSpPr/>
          <p:nvPr/>
        </p:nvSpPr>
        <p:spPr>
          <a:xfrm>
            <a:off x="4442388" y="1213503"/>
            <a:ext cx="957841" cy="170061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 dirty="0" smtClean="0"/>
          </a:p>
          <a:p>
            <a:pPr algn="ctr"/>
            <a:endParaRPr lang="sv-SE" b="1" dirty="0"/>
          </a:p>
          <a:p>
            <a:pPr algn="ctr"/>
            <a:endParaRPr lang="sv-SE" b="1" dirty="0" smtClean="0"/>
          </a:p>
          <a:p>
            <a:pPr algn="ctr"/>
            <a:endParaRPr lang="sv-SE" b="1" dirty="0"/>
          </a:p>
          <a:p>
            <a:pPr algn="ctr"/>
            <a:r>
              <a:rPr lang="sv-SE" dirty="0"/>
              <a:t>n</a:t>
            </a:r>
            <a:r>
              <a:rPr lang="sv-SE" dirty="0" smtClean="0"/>
              <a:t> x k</a:t>
            </a:r>
            <a:endParaRPr lang="en-GB" dirty="0"/>
          </a:p>
        </p:txBody>
      </p:sp>
      <p:sp>
        <p:nvSpPr>
          <p:cNvPr id="8" name="Rectangle 7"/>
          <p:cNvSpPr/>
          <p:nvPr/>
        </p:nvSpPr>
        <p:spPr>
          <a:xfrm rot="5400000">
            <a:off x="6657706" y="334532"/>
            <a:ext cx="957841" cy="271578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sv-SE" dirty="0" smtClean="0"/>
              <a:t>k </a:t>
            </a:r>
            <a:r>
              <a:rPr lang="sv-SE" dirty="0"/>
              <a:t>x </a:t>
            </a:r>
            <a:r>
              <a:rPr lang="sv-SE" dirty="0" smtClean="0"/>
              <a:t>m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999858" y="1560890"/>
            <a:ext cx="2666288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/>
        </p:nvSpPr>
        <p:spPr>
          <a:xfrm rot="5400000">
            <a:off x="7113766" y="92360"/>
            <a:ext cx="45720" cy="271578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extBox 14"/>
          <p:cNvSpPr txBox="1"/>
          <p:nvPr/>
        </p:nvSpPr>
        <p:spPr>
          <a:xfrm>
            <a:off x="2140721" y="3384143"/>
            <a:ext cx="384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b="1" dirty="0" smtClean="0"/>
              <a:t>A</a:t>
            </a:r>
            <a:endParaRPr lang="en-GB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4729027" y="3384143"/>
            <a:ext cx="384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b="1" dirty="0" smtClean="0"/>
              <a:t>W</a:t>
            </a:r>
            <a:endParaRPr lang="en-GB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6944344" y="3336201"/>
            <a:ext cx="384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b="1" dirty="0"/>
              <a:t>H</a:t>
            </a:r>
            <a:endParaRPr lang="en-GB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3867858" y="1473113"/>
            <a:ext cx="384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b="1" dirty="0" smtClean="0"/>
              <a:t>=</a:t>
            </a:r>
            <a:endParaRPr lang="en-GB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5394172" y="1507758"/>
            <a:ext cx="384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b="1" dirty="0" smtClean="0"/>
              <a:t>x</a:t>
            </a:r>
            <a:endParaRPr lang="en-GB" b="1" dirty="0"/>
          </a:p>
        </p:txBody>
      </p:sp>
      <p:sp>
        <p:nvSpPr>
          <p:cNvPr id="20" name="Left Brace 19"/>
          <p:cNvSpPr/>
          <p:nvPr/>
        </p:nvSpPr>
        <p:spPr>
          <a:xfrm>
            <a:off x="837488" y="1213503"/>
            <a:ext cx="68366" cy="170061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1" name="TextBox 20"/>
          <p:cNvSpPr txBox="1"/>
          <p:nvPr/>
        </p:nvSpPr>
        <p:spPr>
          <a:xfrm>
            <a:off x="0" y="1877090"/>
            <a:ext cx="7263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1400" dirty="0" err="1" smtClean="0"/>
              <a:t>Docu</a:t>
            </a:r>
            <a:r>
              <a:rPr lang="sv-SE" sz="1400" dirty="0" smtClean="0"/>
              <a:t>-ments</a:t>
            </a:r>
            <a:endParaRPr lang="en-GB" sz="1400" dirty="0"/>
          </a:p>
        </p:txBody>
      </p:sp>
      <p:sp>
        <p:nvSpPr>
          <p:cNvPr id="22" name="Left Brace 21"/>
          <p:cNvSpPr/>
          <p:nvPr/>
        </p:nvSpPr>
        <p:spPr>
          <a:xfrm rot="16200000">
            <a:off x="2283864" y="1741205"/>
            <a:ext cx="98276" cy="266628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TextBox 22"/>
          <p:cNvSpPr txBox="1"/>
          <p:nvPr/>
        </p:nvSpPr>
        <p:spPr>
          <a:xfrm>
            <a:off x="1441958" y="3107689"/>
            <a:ext cx="17883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1400" dirty="0" smtClean="0"/>
              <a:t>terms</a:t>
            </a:r>
            <a:endParaRPr lang="en-GB" sz="1400" dirty="0"/>
          </a:p>
        </p:txBody>
      </p:sp>
      <p:sp>
        <p:nvSpPr>
          <p:cNvPr id="24" name="Left Brace 23"/>
          <p:cNvSpPr/>
          <p:nvPr/>
        </p:nvSpPr>
        <p:spPr>
          <a:xfrm rot="16200000">
            <a:off x="4831754" y="2610208"/>
            <a:ext cx="173052" cy="95178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TextBox 24"/>
          <p:cNvSpPr txBox="1"/>
          <p:nvPr/>
        </p:nvSpPr>
        <p:spPr>
          <a:xfrm>
            <a:off x="3990382" y="3106200"/>
            <a:ext cx="17883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1400" dirty="0" err="1" smtClean="0"/>
              <a:t>topics</a:t>
            </a:r>
            <a:endParaRPr lang="en-GB" sz="1400" dirty="0"/>
          </a:p>
        </p:txBody>
      </p:sp>
      <p:sp>
        <p:nvSpPr>
          <p:cNvPr id="26" name="Left Brace 25"/>
          <p:cNvSpPr/>
          <p:nvPr/>
        </p:nvSpPr>
        <p:spPr>
          <a:xfrm rot="16200000">
            <a:off x="7028557" y="1739716"/>
            <a:ext cx="98276" cy="266628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TextBox 26"/>
          <p:cNvSpPr txBox="1"/>
          <p:nvPr/>
        </p:nvSpPr>
        <p:spPr>
          <a:xfrm>
            <a:off x="6186651" y="3106200"/>
            <a:ext cx="17883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1400" dirty="0" smtClean="0"/>
              <a:t>terms</a:t>
            </a:r>
            <a:endParaRPr lang="en-GB" sz="1400" dirty="0"/>
          </a:p>
        </p:txBody>
      </p:sp>
      <p:sp>
        <p:nvSpPr>
          <p:cNvPr id="28" name="Left Brace 27"/>
          <p:cNvSpPr/>
          <p:nvPr/>
        </p:nvSpPr>
        <p:spPr>
          <a:xfrm rot="10800000">
            <a:off x="8529401" y="1231307"/>
            <a:ext cx="173052" cy="95178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TextBox 28"/>
          <p:cNvSpPr txBox="1"/>
          <p:nvPr/>
        </p:nvSpPr>
        <p:spPr>
          <a:xfrm>
            <a:off x="8573197" y="1560890"/>
            <a:ext cx="7331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1200" dirty="0" err="1" smtClean="0"/>
              <a:t>topics</a:t>
            </a:r>
            <a:endParaRPr lang="en-GB" sz="1200" dirty="0"/>
          </a:p>
        </p:txBody>
      </p:sp>
      <p:sp>
        <p:nvSpPr>
          <p:cNvPr id="30" name="Rectangle 29"/>
          <p:cNvSpPr/>
          <p:nvPr/>
        </p:nvSpPr>
        <p:spPr>
          <a:xfrm rot="5400000">
            <a:off x="4898448" y="1104828"/>
            <a:ext cx="45719" cy="957841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smtClean="0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81948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Non-negative Matrix </a:t>
            </a:r>
            <a:r>
              <a:rPr lang="en-US" dirty="0" smtClean="0"/>
              <a:t>factorization (3)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Inputs:</a:t>
            </a:r>
          </a:p>
          <a:p>
            <a:pPr lvl="1"/>
            <a:r>
              <a:rPr lang="en-US" dirty="0" smtClean="0"/>
              <a:t>Text corpus represented as document-term matrix, </a:t>
            </a:r>
            <a:r>
              <a:rPr lang="en-US" b="1" dirty="0" smtClean="0"/>
              <a:t>A</a:t>
            </a:r>
            <a:r>
              <a:rPr lang="en-US" dirty="0" smtClean="0"/>
              <a:t>. Each element is the TF-IDF score (details to follow)</a:t>
            </a:r>
          </a:p>
          <a:p>
            <a:pPr lvl="1"/>
            <a:r>
              <a:rPr lang="en-US" dirty="0" smtClean="0"/>
              <a:t>A number of topics </a:t>
            </a:r>
            <a:r>
              <a:rPr lang="en-US" b="1" dirty="0" smtClean="0"/>
              <a:t>k</a:t>
            </a:r>
            <a:r>
              <a:rPr lang="en-US" dirty="0" smtClean="0"/>
              <a:t>.</a:t>
            </a:r>
          </a:p>
          <a:p>
            <a:pPr marL="271462" lvl="1" indent="0">
              <a:buNone/>
            </a:pPr>
            <a:endParaRPr lang="en-US" dirty="0"/>
          </a:p>
          <a:p>
            <a:pPr algn="just"/>
            <a:r>
              <a:rPr lang="en-US" b="1" dirty="0" smtClean="0"/>
              <a:t>Outputs:</a:t>
            </a:r>
          </a:p>
          <a:p>
            <a:pPr lvl="1"/>
            <a:r>
              <a:rPr lang="en-US" dirty="0" smtClean="0"/>
              <a:t>Matrix W</a:t>
            </a:r>
            <a:r>
              <a:rPr lang="en-US" dirty="0"/>
              <a:t>: </a:t>
            </a:r>
            <a:r>
              <a:rPr lang="en-US" dirty="0">
                <a:solidFill>
                  <a:schemeClr val="accent1"/>
                </a:solidFill>
              </a:rPr>
              <a:t>rows</a:t>
            </a:r>
            <a:r>
              <a:rPr lang="en-US" dirty="0"/>
              <a:t> are </a:t>
            </a:r>
            <a:r>
              <a:rPr lang="en-US" dirty="0">
                <a:solidFill>
                  <a:schemeClr val="accent1"/>
                </a:solidFill>
              </a:rPr>
              <a:t>documents</a:t>
            </a:r>
            <a:r>
              <a:rPr lang="en-US" dirty="0"/>
              <a:t>, columns </a:t>
            </a:r>
            <a:r>
              <a:rPr lang="en-US" dirty="0" smtClean="0">
                <a:solidFill>
                  <a:schemeClr val="accent1"/>
                </a:solidFill>
              </a:rPr>
              <a:t>topics</a:t>
            </a:r>
          </a:p>
          <a:p>
            <a:pPr lvl="2"/>
            <a:r>
              <a:rPr lang="en-US" dirty="0" smtClean="0"/>
              <a:t>The largest scores for each row are the most probable topics</a:t>
            </a:r>
            <a:endParaRPr lang="en-US" dirty="0"/>
          </a:p>
          <a:p>
            <a:pPr lvl="1"/>
            <a:r>
              <a:rPr lang="en-US" dirty="0" smtClean="0"/>
              <a:t>Matrix H</a:t>
            </a:r>
            <a:r>
              <a:rPr lang="en-US" dirty="0"/>
              <a:t>: </a:t>
            </a:r>
            <a:r>
              <a:rPr lang="en-US" dirty="0">
                <a:solidFill>
                  <a:schemeClr val="accent1"/>
                </a:solidFill>
              </a:rPr>
              <a:t>rows</a:t>
            </a:r>
            <a:r>
              <a:rPr lang="en-US" dirty="0"/>
              <a:t> are </a:t>
            </a:r>
            <a:r>
              <a:rPr lang="en-US" dirty="0">
                <a:solidFill>
                  <a:schemeClr val="accent1"/>
                </a:solidFill>
              </a:rPr>
              <a:t>topics</a:t>
            </a:r>
            <a:r>
              <a:rPr lang="en-US" dirty="0"/>
              <a:t>, columns are </a:t>
            </a:r>
            <a:r>
              <a:rPr lang="en-US" dirty="0" smtClean="0">
                <a:solidFill>
                  <a:schemeClr val="accent1"/>
                </a:solidFill>
              </a:rPr>
              <a:t>terms</a:t>
            </a:r>
          </a:p>
          <a:p>
            <a:pPr lvl="2"/>
            <a:r>
              <a:rPr lang="en-US" dirty="0"/>
              <a:t>The largest scores for each </a:t>
            </a:r>
            <a:r>
              <a:rPr lang="en-US" dirty="0" smtClean="0"/>
              <a:t>column </a:t>
            </a:r>
            <a:r>
              <a:rPr lang="en-US" dirty="0"/>
              <a:t>are the most probable </a:t>
            </a:r>
            <a:r>
              <a:rPr lang="en-US" dirty="0" smtClean="0"/>
              <a:t>terms. We usually keep the top-n, n=5,8,10 of them</a:t>
            </a:r>
            <a:endParaRPr lang="en-US" dirty="0"/>
          </a:p>
          <a:p>
            <a:pPr marL="536575" lvl="2" indent="0">
              <a:buNone/>
            </a:pPr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77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84515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TF-IDF</a:t>
            </a:r>
            <a:endParaRPr lang="en-GB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Stands for Term Frequency – Inverse Document Frequency</a:t>
                </a:r>
              </a:p>
              <a:p>
                <a:r>
                  <a:rPr lang="en-US" dirty="0" smtClean="0"/>
                  <a:t>TF(</a:t>
                </a:r>
                <a:r>
                  <a:rPr lang="en-US" i="1" dirty="0" err="1" smtClean="0"/>
                  <a:t>t</a:t>
                </a:r>
                <a:r>
                  <a:rPr lang="en-US" dirty="0" err="1" smtClean="0"/>
                  <a:t>,</a:t>
                </a:r>
                <a:r>
                  <a:rPr lang="en-US" i="1" dirty="0" err="1" smtClean="0"/>
                  <a:t>d</a:t>
                </a:r>
                <a:r>
                  <a:rPr lang="en-US" dirty="0" smtClean="0"/>
                  <a:t>): number of times term </a:t>
                </a:r>
                <a:r>
                  <a:rPr lang="en-US" i="1" dirty="0" smtClean="0"/>
                  <a:t>t</a:t>
                </a:r>
                <a:r>
                  <a:rPr lang="en-US" dirty="0" smtClean="0"/>
                  <a:t> appears in document </a:t>
                </a:r>
                <a:r>
                  <a:rPr lang="en-US" i="1" dirty="0" smtClean="0"/>
                  <a:t>d</a:t>
                </a:r>
              </a:p>
              <a:p>
                <a:r>
                  <a:rPr lang="en-US" dirty="0" smtClean="0"/>
                  <a:t>IDF(</a:t>
                </a:r>
                <a:r>
                  <a:rPr lang="en-US" i="1" dirty="0" smtClean="0"/>
                  <a:t>t</a:t>
                </a:r>
                <a:r>
                  <a:rPr lang="en-US" dirty="0" smtClean="0"/>
                  <a:t>): </a:t>
                </a:r>
                <a:r>
                  <a:rPr lang="en-US" dirty="0" smtClean="0"/>
                  <a:t>(size of the corpus) </a:t>
                </a:r>
                <a:r>
                  <a:rPr lang="en-US" dirty="0" smtClean="0"/>
                  <a:t>/ </a:t>
                </a:r>
                <a:endParaRPr lang="en-US" dirty="0" smtClean="0"/>
              </a:p>
              <a:p>
                <a:pPr marL="0" indent="0">
                  <a:buNone/>
                </a:pPr>
                <a:r>
                  <a:rPr lang="en-US" smtClean="0"/>
                  <a:t>			(</a:t>
                </a:r>
                <a:r>
                  <a:rPr lang="en-US" dirty="0" smtClean="0"/>
                  <a:t>number of documents that contain </a:t>
                </a:r>
                <a:r>
                  <a:rPr lang="en-US" i="1" dirty="0" smtClean="0"/>
                  <a:t>t</a:t>
                </a:r>
                <a:r>
                  <a:rPr lang="en-US" dirty="0" smtClean="0"/>
                  <a:t>)</a:t>
                </a:r>
              </a:p>
              <a:p>
                <a:endParaRPr lang="en-US" dirty="0"/>
              </a:p>
              <a:p>
                <a:r>
                  <a:rPr lang="en-US" dirty="0" smtClean="0"/>
                  <a:t>Formula:</a:t>
                </a:r>
              </a:p>
              <a:p>
                <a:pPr marL="0" indent="0" algn="ctr">
                  <a:buNone/>
                </a:pPr>
                <a:r>
                  <a:rPr lang="en-US" dirty="0" err="1" smtClean="0"/>
                  <a:t>Tf-idf</a:t>
                </a:r>
                <a:r>
                  <a:rPr lang="en-US" dirty="0" smtClean="0"/>
                  <a:t>(</a:t>
                </a:r>
                <a:r>
                  <a:rPr lang="en-US" i="1" dirty="0" err="1" smtClean="0"/>
                  <a:t>t</a:t>
                </a:r>
                <a:r>
                  <a:rPr lang="en-US" dirty="0" err="1" smtClean="0"/>
                  <a:t>,</a:t>
                </a:r>
                <a:r>
                  <a:rPr lang="en-US" i="1" dirty="0" err="1" smtClean="0"/>
                  <a:t>d</a:t>
                </a:r>
                <a:r>
                  <a:rPr lang="en-US" dirty="0" smtClean="0"/>
                  <a:t>) =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nor/>
                          </m:rPr>
                          <a:rPr lang="en-US">
                            <a:latin typeface="Cambria Math" panose="02040503050406030204" pitchFamily="18" charset="0"/>
                          </a:rPr>
                          <m:t>tf</m:t>
                        </m:r>
                        <m:r>
                          <m:rPr>
                            <m:nor/>
                          </m:rPr>
                          <a:rPr lang="en-US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US">
                            <a:latin typeface="Cambria Math" panose="02040503050406030204" pitchFamily="18" charset="0"/>
                          </a:rPr>
                          <m:t>t</m:t>
                        </m:r>
                        <m:r>
                          <m:rPr>
                            <m:nor/>
                          </m:rPr>
                          <a:rPr lang="en-US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nor/>
                          </m:rPr>
                          <a:rPr lang="en-US"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m:rPr>
                            <m:nor/>
                          </m:rPr>
                          <a:rPr lang="en-US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m:rPr>
                            <m:nor/>
                          </m:rPr>
                          <a:rPr lang="en-US">
                            <a:latin typeface="Cambria Math" panose="02040503050406030204" pitchFamily="18" charset="0"/>
                          </a:rPr>
                          <m:t>idf</m:t>
                        </m:r>
                        <m:r>
                          <m:rPr>
                            <m:nor/>
                          </m:rPr>
                          <a:rPr lang="en-US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US">
                            <a:latin typeface="Cambria Math" panose="02040503050406030204" pitchFamily="18" charset="0"/>
                          </a:rPr>
                          <m:t>t</m:t>
                        </m:r>
                        <m:r>
                          <m:rPr>
                            <m:nor/>
                          </m:rPr>
                          <a:rPr lang="en-US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dirty="0"/>
              </a:p>
              <a:p>
                <a:r>
                  <a:rPr lang="en-US" dirty="0" smtClean="0">
                    <a:solidFill>
                      <a:schemeClr val="accent1"/>
                    </a:solidFill>
                  </a:rPr>
                  <a:t>Remark: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Tf-idf</a:t>
                </a:r>
                <a:r>
                  <a:rPr lang="en-US" dirty="0" smtClean="0"/>
                  <a:t>(</a:t>
                </a:r>
                <a:r>
                  <a:rPr lang="en-US" i="1" dirty="0" err="1" smtClean="0"/>
                  <a:t>t</a:t>
                </a:r>
                <a:r>
                  <a:rPr lang="en-US" dirty="0" err="1" smtClean="0"/>
                  <a:t>,</a:t>
                </a:r>
                <a:r>
                  <a:rPr lang="en-US" i="1" dirty="0" err="1" smtClean="0"/>
                  <a:t>d</a:t>
                </a:r>
                <a:r>
                  <a:rPr lang="en-US" dirty="0" smtClean="0"/>
                  <a:t>) constitutes the </a:t>
                </a:r>
                <a:r>
                  <a:rPr lang="en-US" dirty="0" smtClean="0">
                    <a:solidFill>
                      <a:schemeClr val="accent1"/>
                    </a:solidFill>
                  </a:rPr>
                  <a:t>values</a:t>
                </a:r>
                <a:r>
                  <a:rPr lang="en-US" dirty="0" smtClean="0"/>
                  <a:t> of the document-term matrix</a:t>
                </a:r>
                <a:endParaRPr lang="en-GB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2142" t="-2089" r="-137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78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24792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Talk layout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/>
                </a:solidFill>
              </a:rPr>
              <a:t>Data and how to grab them</a:t>
            </a:r>
          </a:p>
          <a:p>
            <a:pPr lvl="1"/>
            <a:r>
              <a:rPr lang="en-US" dirty="0" smtClean="0">
                <a:solidFill>
                  <a:schemeClr val="bg2"/>
                </a:solidFill>
              </a:rPr>
              <a:t>Courts</a:t>
            </a:r>
          </a:p>
          <a:p>
            <a:pPr lvl="1"/>
            <a:r>
              <a:rPr lang="en-US" dirty="0" smtClean="0">
                <a:solidFill>
                  <a:schemeClr val="bg2"/>
                </a:solidFill>
              </a:rPr>
              <a:t>Available text formats</a:t>
            </a:r>
          </a:p>
          <a:p>
            <a:pPr lvl="1"/>
            <a:r>
              <a:rPr lang="en-US" dirty="0" smtClean="0">
                <a:solidFill>
                  <a:schemeClr val="bg2"/>
                </a:solidFill>
              </a:rPr>
              <a:t>Techniques and tools to collect data</a:t>
            </a:r>
            <a:endParaRPr lang="en-US" dirty="0">
              <a:solidFill>
                <a:schemeClr val="bg2"/>
              </a:solidFill>
            </a:endParaRPr>
          </a:p>
          <a:p>
            <a:r>
              <a:rPr 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Data organization and processing</a:t>
            </a:r>
          </a:p>
          <a:p>
            <a:pPr lvl="1"/>
            <a:r>
              <a:rPr 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Some practices we use to organize our data</a:t>
            </a:r>
          </a:p>
          <a:p>
            <a:pPr lvl="1"/>
            <a:r>
              <a:rPr 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Text extraction and preprocessing of textual data</a:t>
            </a:r>
          </a:p>
          <a:p>
            <a:r>
              <a:rPr lang="en-US" dirty="0" smtClean="0"/>
              <a:t>Text-driven research</a:t>
            </a:r>
          </a:p>
          <a:p>
            <a:pPr lvl="1"/>
            <a:r>
              <a:rPr 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Corpus</a:t>
            </a:r>
            <a:r>
              <a:rPr lang="da-DK" dirty="0">
                <a:solidFill>
                  <a:schemeClr val="tx2">
                    <a:lumMod val="20000"/>
                    <a:lumOff val="80000"/>
                  </a:schemeClr>
                </a:solidFill>
              </a:rPr>
              <a:t>-</a:t>
            </a:r>
            <a:r>
              <a:rPr 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driven research</a:t>
            </a:r>
          </a:p>
          <a:p>
            <a:pPr lvl="1"/>
            <a:r>
              <a:rPr 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Topic modeling</a:t>
            </a:r>
          </a:p>
          <a:p>
            <a:pPr lvl="1"/>
            <a:r>
              <a:rPr lang="en-US" dirty="0" smtClean="0"/>
              <a:t>Text network</a:t>
            </a:r>
          </a:p>
          <a:p>
            <a:r>
              <a:rPr 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Practical examples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79234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Talk layout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 and how to grab them</a:t>
            </a:r>
          </a:p>
          <a:p>
            <a:pPr lvl="1"/>
            <a:r>
              <a:rPr lang="en-US" dirty="0" smtClean="0"/>
              <a:t>Courts</a:t>
            </a:r>
          </a:p>
          <a:p>
            <a:pPr lvl="1"/>
            <a:r>
              <a:rPr lang="en-US" dirty="0" smtClean="0"/>
              <a:t>Available text formats</a:t>
            </a:r>
          </a:p>
          <a:p>
            <a:pPr lvl="1"/>
            <a:r>
              <a:rPr lang="en-US" dirty="0" smtClean="0"/>
              <a:t>Techniques and tools to collect data</a:t>
            </a:r>
            <a:endParaRPr lang="en-US" dirty="0"/>
          </a:p>
          <a:p>
            <a:r>
              <a:rPr lang="en-US" dirty="0" smtClean="0"/>
              <a:t>Data organization and preprocessing</a:t>
            </a:r>
          </a:p>
          <a:p>
            <a:pPr lvl="1"/>
            <a:r>
              <a:rPr lang="en-US" dirty="0" smtClean="0"/>
              <a:t>Some practices we use to organize our data</a:t>
            </a:r>
          </a:p>
          <a:p>
            <a:pPr lvl="1"/>
            <a:r>
              <a:rPr lang="en-US" dirty="0" smtClean="0"/>
              <a:t>Text extraction and preprocessing of textual data</a:t>
            </a:r>
          </a:p>
          <a:p>
            <a:r>
              <a:rPr lang="en-US" dirty="0" smtClean="0"/>
              <a:t>Text-driven research</a:t>
            </a:r>
          </a:p>
          <a:p>
            <a:pPr lvl="1"/>
            <a:r>
              <a:rPr lang="en-US" dirty="0" smtClean="0"/>
              <a:t>Corpus</a:t>
            </a:r>
            <a:r>
              <a:rPr lang="da-DK" dirty="0"/>
              <a:t>-</a:t>
            </a:r>
            <a:r>
              <a:rPr lang="en-US" dirty="0" smtClean="0"/>
              <a:t>driven research</a:t>
            </a:r>
          </a:p>
          <a:p>
            <a:pPr lvl="1"/>
            <a:r>
              <a:rPr lang="en-US" dirty="0" smtClean="0"/>
              <a:t>Paragraph to paragraph citations</a:t>
            </a:r>
          </a:p>
          <a:p>
            <a:pPr lvl="1"/>
            <a:r>
              <a:rPr lang="en-US" dirty="0" smtClean="0"/>
              <a:t>Topic modeling</a:t>
            </a:r>
          </a:p>
          <a:p>
            <a:r>
              <a:rPr lang="en-US" dirty="0" smtClean="0"/>
              <a:t>Practical examples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58179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Texts as networks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 smtClean="0"/>
              <a:t>A bit </a:t>
            </a:r>
            <a:r>
              <a:rPr lang="da-DK" dirty="0" err="1" smtClean="0"/>
              <a:t>unusual</a:t>
            </a:r>
            <a:r>
              <a:rPr lang="da-DK" dirty="0" smtClean="0"/>
              <a:t> but </a:t>
            </a:r>
            <a:r>
              <a:rPr lang="da-DK" dirty="0" err="1" smtClean="0"/>
              <a:t>texts</a:t>
            </a:r>
            <a:r>
              <a:rPr lang="da-DK" dirty="0" smtClean="0"/>
              <a:t> </a:t>
            </a:r>
            <a:r>
              <a:rPr lang="da-DK" dirty="0" err="1" smtClean="0"/>
              <a:t>can</a:t>
            </a:r>
            <a:r>
              <a:rPr lang="da-DK" dirty="0" smtClean="0"/>
              <a:t> </a:t>
            </a:r>
            <a:r>
              <a:rPr lang="da-DK" dirty="0" err="1" smtClean="0"/>
              <a:t>be</a:t>
            </a:r>
            <a:r>
              <a:rPr lang="da-DK" dirty="0" smtClean="0"/>
              <a:t> </a:t>
            </a:r>
            <a:r>
              <a:rPr lang="da-DK" dirty="0" err="1" smtClean="0"/>
              <a:t>used</a:t>
            </a:r>
            <a:r>
              <a:rPr lang="da-DK" dirty="0" smtClean="0"/>
              <a:t> to </a:t>
            </a:r>
            <a:r>
              <a:rPr lang="da-DK" dirty="0" err="1" smtClean="0"/>
              <a:t>build</a:t>
            </a:r>
            <a:r>
              <a:rPr lang="da-DK" dirty="0" smtClean="0"/>
              <a:t> </a:t>
            </a:r>
            <a:r>
              <a:rPr lang="da-DK" dirty="0" err="1" smtClean="0"/>
              <a:t>networks</a:t>
            </a:r>
            <a:r>
              <a:rPr lang="da-DK" dirty="0" smtClean="0"/>
              <a:t> as </a:t>
            </a:r>
            <a:r>
              <a:rPr lang="da-DK" dirty="0" err="1" smtClean="0"/>
              <a:t>well</a:t>
            </a:r>
            <a:endParaRPr lang="da-DK" dirty="0" smtClean="0"/>
          </a:p>
          <a:p>
            <a:r>
              <a:rPr lang="da-DK" dirty="0" err="1" smtClean="0">
                <a:solidFill>
                  <a:schemeClr val="accent1"/>
                </a:solidFill>
              </a:rPr>
              <a:t>Usual</a:t>
            </a:r>
            <a:r>
              <a:rPr lang="da-DK" dirty="0" smtClean="0">
                <a:solidFill>
                  <a:schemeClr val="accent1"/>
                </a:solidFill>
              </a:rPr>
              <a:t> </a:t>
            </a:r>
            <a:r>
              <a:rPr lang="da-DK" dirty="0" err="1" smtClean="0">
                <a:solidFill>
                  <a:schemeClr val="accent1"/>
                </a:solidFill>
              </a:rPr>
              <a:t>suspect</a:t>
            </a:r>
            <a:r>
              <a:rPr lang="da-DK" dirty="0" smtClean="0">
                <a:solidFill>
                  <a:schemeClr val="accent1"/>
                </a:solidFill>
              </a:rPr>
              <a:t>: </a:t>
            </a:r>
            <a:r>
              <a:rPr lang="da-DK" i="1" dirty="0" smtClean="0"/>
              <a:t>Citation </a:t>
            </a:r>
            <a:r>
              <a:rPr lang="da-DK" i="1" dirty="0" err="1" smtClean="0"/>
              <a:t>networks</a:t>
            </a:r>
            <a:endParaRPr lang="da-DK" i="1" dirty="0" smtClean="0"/>
          </a:p>
          <a:p>
            <a:r>
              <a:rPr lang="da-DK" dirty="0" err="1" smtClean="0">
                <a:solidFill>
                  <a:schemeClr val="accent1"/>
                </a:solidFill>
              </a:rPr>
              <a:t>Semantic</a:t>
            </a:r>
            <a:r>
              <a:rPr lang="da-DK" dirty="0" smtClean="0">
                <a:solidFill>
                  <a:schemeClr val="accent1"/>
                </a:solidFill>
              </a:rPr>
              <a:t> </a:t>
            </a:r>
            <a:r>
              <a:rPr lang="da-DK" dirty="0" err="1" smtClean="0">
                <a:solidFill>
                  <a:schemeClr val="accent1"/>
                </a:solidFill>
              </a:rPr>
              <a:t>networks</a:t>
            </a:r>
            <a:r>
              <a:rPr lang="da-DK" dirty="0" smtClean="0">
                <a:solidFill>
                  <a:schemeClr val="accent1"/>
                </a:solidFill>
              </a:rPr>
              <a:t>:</a:t>
            </a:r>
          </a:p>
          <a:p>
            <a:pPr lvl="1"/>
            <a:r>
              <a:rPr lang="da-DK" dirty="0" smtClean="0">
                <a:solidFill>
                  <a:schemeClr val="accent1"/>
                </a:solidFill>
              </a:rPr>
              <a:t>Nodes: </a:t>
            </a:r>
            <a:r>
              <a:rPr lang="da-DK" dirty="0" err="1" smtClean="0"/>
              <a:t>texts</a:t>
            </a:r>
            <a:r>
              <a:rPr lang="en-GB" dirty="0" smtClean="0"/>
              <a:t>, </a:t>
            </a:r>
          </a:p>
          <a:p>
            <a:pPr lvl="1"/>
            <a:r>
              <a:rPr lang="en-GB" dirty="0" smtClean="0">
                <a:solidFill>
                  <a:schemeClr val="accent1"/>
                </a:solidFill>
              </a:rPr>
              <a:t>Edges</a:t>
            </a:r>
            <a:r>
              <a:rPr lang="en-GB" dirty="0" smtClean="0"/>
              <a:t>: Undirected edge between two texts t1, t2 if </a:t>
            </a:r>
            <a:r>
              <a:rPr lang="en-GB" i="1" dirty="0" smtClean="0"/>
              <a:t>similarity(t1,t2</a:t>
            </a:r>
            <a:r>
              <a:rPr lang="en-GB" dirty="0" smtClean="0"/>
              <a:t>) &gt; threshold</a:t>
            </a:r>
          </a:p>
          <a:p>
            <a:pPr lvl="1"/>
            <a:r>
              <a:rPr lang="da-DK" dirty="0" err="1" smtClean="0">
                <a:solidFill>
                  <a:schemeClr val="accent1"/>
                </a:solidFill>
              </a:rPr>
              <a:t>Similarity</a:t>
            </a:r>
            <a:r>
              <a:rPr lang="da-DK" dirty="0" smtClean="0">
                <a:solidFill>
                  <a:schemeClr val="accent1"/>
                </a:solidFill>
              </a:rPr>
              <a:t>:</a:t>
            </a:r>
          </a:p>
          <a:p>
            <a:pPr lvl="2"/>
            <a:r>
              <a:rPr lang="da-DK" dirty="0" err="1" smtClean="0"/>
              <a:t>Cosine</a:t>
            </a:r>
            <a:r>
              <a:rPr lang="da-DK" dirty="0" smtClean="0"/>
              <a:t> </a:t>
            </a:r>
            <a:r>
              <a:rPr lang="da-DK" dirty="0" err="1" smtClean="0"/>
              <a:t>similarity</a:t>
            </a:r>
            <a:r>
              <a:rPr lang="da-DK" dirty="0" smtClean="0"/>
              <a:t> (in </a:t>
            </a:r>
            <a:r>
              <a:rPr lang="da-DK" dirty="0"/>
              <a:t>R </a:t>
            </a:r>
            <a:r>
              <a:rPr lang="da-DK" dirty="0">
                <a:hlinkClick r:id="rId3"/>
              </a:rPr>
              <a:t>http://</a:t>
            </a:r>
            <a:r>
              <a:rPr lang="da-DK" dirty="0" smtClean="0">
                <a:hlinkClick r:id="rId3"/>
              </a:rPr>
              <a:t>bit.ly/2jItlyk</a:t>
            </a:r>
            <a:r>
              <a:rPr lang="da-DK" dirty="0" smtClean="0"/>
              <a:t> )</a:t>
            </a:r>
          </a:p>
          <a:p>
            <a:pPr lvl="2"/>
            <a:r>
              <a:rPr lang="da-DK" dirty="0" err="1" smtClean="0"/>
              <a:t>Jaccard</a:t>
            </a:r>
            <a:endParaRPr lang="da-DK" dirty="0" smtClean="0"/>
          </a:p>
          <a:p>
            <a:pPr lvl="2"/>
            <a:r>
              <a:rPr lang="da-DK" dirty="0" err="1" smtClean="0"/>
              <a:t>Topic</a:t>
            </a:r>
            <a:r>
              <a:rPr lang="da-DK" dirty="0" smtClean="0"/>
              <a:t> </a:t>
            </a:r>
            <a:r>
              <a:rPr lang="da-DK" dirty="0" err="1" smtClean="0"/>
              <a:t>similarity</a:t>
            </a:r>
            <a:r>
              <a:rPr lang="da-DK" dirty="0" smtClean="0"/>
              <a:t>, etc.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80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35715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Texts as networks (2)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 err="1" smtClean="0">
                <a:solidFill>
                  <a:schemeClr val="accent1"/>
                </a:solidFill>
              </a:rPr>
              <a:t>Paragraph</a:t>
            </a:r>
            <a:r>
              <a:rPr lang="da-DK" dirty="0" smtClean="0">
                <a:solidFill>
                  <a:schemeClr val="accent1"/>
                </a:solidFill>
              </a:rPr>
              <a:t>-to-</a:t>
            </a:r>
            <a:r>
              <a:rPr lang="da-DK" dirty="0" err="1" smtClean="0">
                <a:solidFill>
                  <a:schemeClr val="accent1"/>
                </a:solidFill>
              </a:rPr>
              <a:t>paragraph</a:t>
            </a:r>
            <a:r>
              <a:rPr lang="da-DK" dirty="0" smtClean="0">
                <a:solidFill>
                  <a:schemeClr val="accent1"/>
                </a:solidFill>
              </a:rPr>
              <a:t> </a:t>
            </a:r>
            <a:r>
              <a:rPr lang="da-DK" dirty="0" err="1" smtClean="0">
                <a:solidFill>
                  <a:schemeClr val="accent1"/>
                </a:solidFill>
              </a:rPr>
              <a:t>network</a:t>
            </a:r>
            <a:r>
              <a:rPr lang="da-DK" dirty="0" smtClean="0"/>
              <a:t>, Panagis &amp; Sadl, JURIX 2015:</a:t>
            </a:r>
          </a:p>
          <a:p>
            <a:pPr lvl="1"/>
            <a:r>
              <a:rPr lang="da-DK" dirty="0" smtClean="0"/>
              <a:t>Research </a:t>
            </a:r>
            <a:r>
              <a:rPr lang="da-DK" dirty="0" err="1" smtClean="0"/>
              <a:t>Questions</a:t>
            </a:r>
            <a:r>
              <a:rPr lang="da-DK" dirty="0" smtClean="0"/>
              <a:t>: </a:t>
            </a:r>
          </a:p>
          <a:p>
            <a:pPr lvl="2"/>
            <a:r>
              <a:rPr lang="da-DK" dirty="0" err="1" smtClean="0"/>
              <a:t>Which</a:t>
            </a:r>
            <a:r>
              <a:rPr lang="da-DK" dirty="0" smtClean="0"/>
              <a:t> </a:t>
            </a:r>
            <a:r>
              <a:rPr lang="da-DK" dirty="0" err="1" smtClean="0"/>
              <a:t>are</a:t>
            </a:r>
            <a:r>
              <a:rPr lang="da-DK" dirty="0" smtClean="0"/>
              <a:t> the most </a:t>
            </a:r>
            <a:r>
              <a:rPr lang="da-DK" dirty="0" err="1" smtClean="0"/>
              <a:t>popular</a:t>
            </a:r>
            <a:r>
              <a:rPr lang="da-DK" dirty="0" smtClean="0"/>
              <a:t> </a:t>
            </a:r>
            <a:r>
              <a:rPr lang="da-DK" dirty="0" err="1" smtClean="0"/>
              <a:t>paragraphs</a:t>
            </a:r>
            <a:r>
              <a:rPr lang="da-DK" dirty="0" smtClean="0"/>
              <a:t> </a:t>
            </a:r>
            <a:r>
              <a:rPr lang="da-DK" dirty="0" err="1" smtClean="0"/>
              <a:t>cited</a:t>
            </a:r>
            <a:r>
              <a:rPr lang="da-DK" dirty="0" smtClean="0"/>
              <a:t> in CJEU and </a:t>
            </a:r>
            <a:r>
              <a:rPr lang="da-DK" i="1" dirty="0" err="1" smtClean="0"/>
              <a:t>european</a:t>
            </a:r>
            <a:r>
              <a:rPr lang="da-DK" i="1" dirty="0" smtClean="0"/>
              <a:t> </a:t>
            </a:r>
            <a:r>
              <a:rPr lang="da-DK" i="1" dirty="0" err="1" smtClean="0"/>
              <a:t>citizenship</a:t>
            </a:r>
            <a:r>
              <a:rPr lang="da-DK" i="1" dirty="0" smtClean="0"/>
              <a:t> cases?</a:t>
            </a:r>
          </a:p>
          <a:p>
            <a:pPr lvl="2"/>
            <a:r>
              <a:rPr lang="da-DK" dirty="0" smtClean="0"/>
              <a:t>How is the </a:t>
            </a:r>
            <a:r>
              <a:rPr lang="da-DK" dirty="0" err="1" smtClean="0"/>
              <a:t>court</a:t>
            </a:r>
            <a:r>
              <a:rPr lang="da-DK" dirty="0" smtClean="0"/>
              <a:t> </a:t>
            </a:r>
            <a:r>
              <a:rPr lang="da-DK" dirty="0" err="1" smtClean="0"/>
              <a:t>citing</a:t>
            </a:r>
            <a:r>
              <a:rPr lang="da-DK" dirty="0" smtClean="0"/>
              <a:t> </a:t>
            </a:r>
            <a:r>
              <a:rPr lang="da-DK" dirty="0" err="1" smtClean="0"/>
              <a:t>them</a:t>
            </a:r>
            <a:r>
              <a:rPr lang="da-DK" dirty="0" smtClean="0"/>
              <a:t>?</a:t>
            </a:r>
          </a:p>
          <a:p>
            <a:pPr lvl="2"/>
            <a:endParaRPr lang="da-DK" dirty="0"/>
          </a:p>
          <a:p>
            <a:pPr lvl="1"/>
            <a:r>
              <a:rPr lang="da-DK" dirty="0" smtClean="0">
                <a:solidFill>
                  <a:schemeClr val="accent1"/>
                </a:solidFill>
              </a:rPr>
              <a:t>Idea: </a:t>
            </a:r>
            <a:r>
              <a:rPr lang="da-DK" dirty="0" err="1" smtClean="0"/>
              <a:t>Construct</a:t>
            </a:r>
            <a:r>
              <a:rPr lang="da-DK" dirty="0" smtClean="0"/>
              <a:t> a </a:t>
            </a:r>
            <a:r>
              <a:rPr lang="da-DK" dirty="0" err="1" smtClean="0">
                <a:solidFill>
                  <a:schemeClr val="accent1"/>
                </a:solidFill>
              </a:rPr>
              <a:t>network</a:t>
            </a:r>
            <a:r>
              <a:rPr lang="da-DK" dirty="0" smtClean="0">
                <a:solidFill>
                  <a:schemeClr val="accent1"/>
                </a:solidFill>
              </a:rPr>
              <a:t> of </a:t>
            </a:r>
            <a:r>
              <a:rPr lang="da-DK" dirty="0" err="1" smtClean="0">
                <a:solidFill>
                  <a:schemeClr val="accent1"/>
                </a:solidFill>
              </a:rPr>
              <a:t>paragraphs</a:t>
            </a:r>
            <a:r>
              <a:rPr lang="da-DK" dirty="0" smtClean="0">
                <a:solidFill>
                  <a:schemeClr val="accent1"/>
                </a:solidFill>
              </a:rPr>
              <a:t> </a:t>
            </a:r>
            <a:r>
              <a:rPr lang="da-DK" dirty="0" err="1" smtClean="0"/>
              <a:t>that</a:t>
            </a:r>
            <a:r>
              <a:rPr lang="da-DK" dirty="0" smtClean="0"/>
              <a:t> </a:t>
            </a:r>
            <a:r>
              <a:rPr lang="da-DK" dirty="0" err="1" smtClean="0"/>
              <a:t>cite</a:t>
            </a:r>
            <a:r>
              <a:rPr lang="da-DK" dirty="0" smtClean="0"/>
              <a:t> and </a:t>
            </a:r>
            <a:r>
              <a:rPr lang="da-DK" dirty="0" err="1" smtClean="0"/>
              <a:t>get</a:t>
            </a:r>
            <a:r>
              <a:rPr lang="da-DK" dirty="0" smtClean="0"/>
              <a:t> </a:t>
            </a:r>
            <a:r>
              <a:rPr lang="da-DK" dirty="0" err="1" smtClean="0"/>
              <a:t>cited</a:t>
            </a:r>
            <a:r>
              <a:rPr lang="da-DK" dirty="0" smtClean="0"/>
              <a:t> and perform </a:t>
            </a:r>
            <a:r>
              <a:rPr lang="da-DK" dirty="0" err="1" smtClean="0"/>
              <a:t>network</a:t>
            </a:r>
            <a:r>
              <a:rPr lang="da-DK" dirty="0" smtClean="0"/>
              <a:t> </a:t>
            </a:r>
            <a:r>
              <a:rPr lang="da-DK" dirty="0" err="1" smtClean="0"/>
              <a:t>analysis</a:t>
            </a:r>
            <a:r>
              <a:rPr lang="da-DK" dirty="0" smtClean="0"/>
              <a:t> and </a:t>
            </a:r>
            <a:r>
              <a:rPr lang="da-DK" dirty="0" err="1" smtClean="0"/>
              <a:t>textual</a:t>
            </a:r>
            <a:r>
              <a:rPr lang="da-DK" dirty="0" smtClean="0"/>
              <a:t> </a:t>
            </a:r>
            <a:r>
              <a:rPr lang="da-DK" dirty="0" err="1" smtClean="0"/>
              <a:t>analysis</a:t>
            </a:r>
            <a:endParaRPr lang="da-DK" dirty="0" smtClean="0"/>
          </a:p>
          <a:p>
            <a:pPr lvl="2"/>
            <a:endParaRPr lang="da-DK" dirty="0" smtClean="0"/>
          </a:p>
          <a:p>
            <a:pPr lvl="2"/>
            <a:endParaRPr lang="da-DK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81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21814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Paragraph to paragraph network, details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Collected from EUR-Lex all judgments about </a:t>
            </a:r>
            <a:r>
              <a:rPr lang="en-US" i="1" dirty="0" smtClean="0">
                <a:solidFill>
                  <a:schemeClr val="accent1"/>
                </a:solidFill>
              </a:rPr>
              <a:t>European citizenship</a:t>
            </a:r>
          </a:p>
          <a:p>
            <a:r>
              <a:rPr lang="en-US" dirty="0" smtClean="0"/>
              <a:t>Isolated the </a:t>
            </a:r>
            <a:r>
              <a:rPr lang="en-US" dirty="0" smtClean="0">
                <a:solidFill>
                  <a:schemeClr val="accent1"/>
                </a:solidFill>
              </a:rPr>
              <a:t>citing paragraphs</a:t>
            </a:r>
          </a:p>
          <a:p>
            <a:r>
              <a:rPr lang="en-US" dirty="0" smtClean="0"/>
              <a:t>Needed a way to extract </a:t>
            </a:r>
            <a:r>
              <a:rPr lang="en-US" dirty="0" smtClean="0">
                <a:solidFill>
                  <a:schemeClr val="accent1"/>
                </a:solidFill>
              </a:rPr>
              <a:t>cited paragraphs</a:t>
            </a:r>
          </a:p>
          <a:p>
            <a:r>
              <a:rPr lang="en-US" dirty="0" smtClean="0"/>
              <a:t>Could have used </a:t>
            </a:r>
            <a:r>
              <a:rPr lang="en-US" dirty="0" smtClean="0">
                <a:solidFill>
                  <a:schemeClr val="accent1"/>
                </a:solidFill>
              </a:rPr>
              <a:t>regular expressions</a:t>
            </a:r>
          </a:p>
          <a:p>
            <a:pPr marL="829469" lvl="2" indent="-285750"/>
            <a:r>
              <a:rPr lang="en-US" dirty="0" smtClean="0"/>
              <a:t>Too complicated expressions and code</a:t>
            </a:r>
          </a:p>
          <a:p>
            <a:r>
              <a:rPr lang="en-US" dirty="0" smtClean="0"/>
              <a:t>Used the GATE software</a:t>
            </a:r>
          </a:p>
          <a:p>
            <a:pPr lvl="1"/>
            <a:r>
              <a:rPr lang="en-US" dirty="0" smtClean="0"/>
              <a:t>Constructed rules that match paragraph citations</a:t>
            </a:r>
          </a:p>
          <a:p>
            <a:pPr lvl="1"/>
            <a:r>
              <a:rPr lang="en-US" dirty="0" smtClean="0"/>
              <a:t>Added a gazetteer with all case names to find references like </a:t>
            </a:r>
            <a:r>
              <a:rPr lang="en-US" i="1" dirty="0" err="1" smtClean="0">
                <a:solidFill>
                  <a:schemeClr val="accent1"/>
                </a:solidFill>
              </a:rPr>
              <a:t>Grzelczyk</a:t>
            </a:r>
            <a:r>
              <a:rPr lang="en-US" i="1" dirty="0" smtClean="0">
                <a:solidFill>
                  <a:schemeClr val="accent1"/>
                </a:solidFill>
              </a:rPr>
              <a:t> par. 33</a:t>
            </a:r>
          </a:p>
          <a:p>
            <a:pPr lvl="1"/>
            <a:endParaRPr lang="en-GB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82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16740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Paragraph to paragraph network, details (2)</a:t>
            </a:r>
            <a:endParaRPr lang="en-GB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780" y="1888041"/>
            <a:ext cx="6820852" cy="4163006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83</a:t>
            </a:fld>
            <a:endParaRPr lang="en-GB" dirty="0"/>
          </a:p>
        </p:txBody>
      </p:sp>
      <p:sp>
        <p:nvSpPr>
          <p:cNvPr id="9" name="Rectangular Callout 8"/>
          <p:cNvSpPr/>
          <p:nvPr/>
        </p:nvSpPr>
        <p:spPr>
          <a:xfrm>
            <a:off x="587375" y="3729519"/>
            <a:ext cx="2258567" cy="678094"/>
          </a:xfrm>
          <a:prstGeom prst="wedgeRectCallout">
            <a:avLst>
              <a:gd name="adj1" fmla="val 51951"/>
              <a:gd name="adj2" fmla="val -89015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smtClean="0"/>
              <a:t>Can identify those, too</a:t>
            </a:r>
            <a:endParaRPr lang="en-GB" dirty="0" err="1" smtClean="0"/>
          </a:p>
        </p:txBody>
      </p:sp>
      <p:sp>
        <p:nvSpPr>
          <p:cNvPr id="7" name="Rectangular Callout 6"/>
          <p:cNvSpPr/>
          <p:nvPr/>
        </p:nvSpPr>
        <p:spPr>
          <a:xfrm>
            <a:off x="272065" y="1986351"/>
            <a:ext cx="2258567" cy="678094"/>
          </a:xfrm>
          <a:prstGeom prst="wedgeRectCallout">
            <a:avLst>
              <a:gd name="adj1" fmla="val 78476"/>
              <a:gd name="adj2" fmla="val 110933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smtClean="0"/>
              <a:t>Have case number, easier to identify</a:t>
            </a:r>
            <a:endParaRPr lang="en-GB" dirty="0" err="1" smtClean="0"/>
          </a:p>
        </p:txBody>
      </p:sp>
    </p:spTree>
    <p:extLst>
      <p:ext uri="{BB962C8B-B14F-4D97-AF65-F5344CB8AC3E}">
        <p14:creationId xmlns:p14="http://schemas.microsoft.com/office/powerpoint/2010/main" val="144770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Paragraph to paragraph network, details </a:t>
            </a:r>
            <a:r>
              <a:rPr lang="en-US" dirty="0" smtClean="0"/>
              <a:t>(3)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outcome is something like that which we can parse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84</a:t>
            </a:fld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7957" y="2542485"/>
            <a:ext cx="5733822" cy="372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517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Paragraph to paragraph network, details </a:t>
            </a:r>
            <a:r>
              <a:rPr lang="en-US" dirty="0" smtClean="0"/>
              <a:t>(4)</a:t>
            </a:r>
            <a:endParaRPr lang="en-GB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1020" y="1635125"/>
            <a:ext cx="5228916" cy="4668838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85</a:t>
            </a:fld>
            <a:endParaRPr lang="en-GB" dirty="0"/>
          </a:p>
        </p:txBody>
      </p:sp>
      <p:sp>
        <p:nvSpPr>
          <p:cNvPr id="10" name="TextBox 9"/>
          <p:cNvSpPr txBox="1"/>
          <p:nvPr/>
        </p:nvSpPr>
        <p:spPr>
          <a:xfrm>
            <a:off x="184935" y="1635125"/>
            <a:ext cx="279457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The network is sparse, we can perform only basic network analysis.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Here we see </a:t>
            </a:r>
            <a:r>
              <a:rPr lang="en-US" dirty="0" smtClean="0"/>
              <a:t>one weakly connected component corresponding to </a:t>
            </a:r>
            <a:r>
              <a:rPr lang="en-US" dirty="0" err="1" smtClean="0"/>
              <a:t>Grzelczyk</a:t>
            </a:r>
            <a:r>
              <a:rPr lang="en-US" dirty="0" smtClean="0"/>
              <a:t>, par. 31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28501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Paragraph to paragraph network, details </a:t>
            </a:r>
            <a:r>
              <a:rPr lang="en-US" dirty="0" smtClean="0"/>
              <a:t>(5)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86</a:t>
            </a:fld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Where to go from here:</a:t>
            </a:r>
          </a:p>
          <a:p>
            <a:pPr lvl="1"/>
            <a:r>
              <a:rPr lang="en-US" dirty="0" smtClean="0"/>
              <a:t>Paragraph-to-paragraph networks should be </a:t>
            </a:r>
            <a:r>
              <a:rPr lang="en-US" dirty="0" smtClean="0">
                <a:solidFill>
                  <a:schemeClr val="accent1"/>
                </a:solidFill>
              </a:rPr>
              <a:t>sparse</a:t>
            </a:r>
            <a:r>
              <a:rPr lang="en-US" dirty="0" smtClean="0"/>
              <a:t>, we can only perform </a:t>
            </a:r>
            <a:r>
              <a:rPr lang="en-US" dirty="0" smtClean="0">
                <a:solidFill>
                  <a:schemeClr val="accent1"/>
                </a:solidFill>
              </a:rPr>
              <a:t>basic network analysis</a:t>
            </a:r>
            <a:r>
              <a:rPr lang="en-US" dirty="0" smtClean="0"/>
              <a:t>, e.g. degree centrality etc.</a:t>
            </a:r>
          </a:p>
          <a:p>
            <a:pPr lvl="1"/>
            <a:r>
              <a:rPr lang="en-US" dirty="0" smtClean="0"/>
              <a:t>We can </a:t>
            </a:r>
            <a:r>
              <a:rPr lang="en-US" dirty="0" err="1" smtClean="0"/>
              <a:t>analyse</a:t>
            </a:r>
            <a:r>
              <a:rPr lang="en-US" dirty="0" smtClean="0"/>
              <a:t> though the texts of the various Weekly Connected Components and study their topics</a:t>
            </a:r>
          </a:p>
          <a:p>
            <a:pPr lvl="1"/>
            <a:r>
              <a:rPr lang="en-US" dirty="0" smtClean="0"/>
              <a:t>In the paper we did so with </a:t>
            </a:r>
            <a:r>
              <a:rPr lang="en-US" dirty="0" smtClean="0">
                <a:solidFill>
                  <a:schemeClr val="accent1"/>
                </a:solidFill>
              </a:rPr>
              <a:t>RAKE</a:t>
            </a:r>
            <a:r>
              <a:rPr lang="en-US" dirty="0" smtClean="0"/>
              <a:t> and </a:t>
            </a:r>
            <a:r>
              <a:rPr lang="en-US" dirty="0" smtClean="0">
                <a:solidFill>
                  <a:schemeClr val="accent1"/>
                </a:solidFill>
              </a:rPr>
              <a:t>LDA</a:t>
            </a:r>
          </a:p>
          <a:p>
            <a:pPr lvl="1"/>
            <a:r>
              <a:rPr lang="en-US" dirty="0" smtClean="0">
                <a:solidFill>
                  <a:schemeClr val="accent1"/>
                </a:solidFill>
              </a:rPr>
              <a:t>RAKE</a:t>
            </a:r>
            <a:r>
              <a:rPr lang="en-US" dirty="0" smtClean="0"/>
              <a:t> is a fast heuristic to extract keywords.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74195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 difficult to answer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i="1" dirty="0" smtClean="0"/>
              <a:t>Is the </a:t>
            </a:r>
            <a:r>
              <a:rPr lang="da-DK" i="1" dirty="0" err="1" smtClean="0"/>
              <a:t>outcome</a:t>
            </a:r>
            <a:r>
              <a:rPr lang="da-DK" i="1" dirty="0" smtClean="0"/>
              <a:t> of the case pro </a:t>
            </a:r>
            <a:r>
              <a:rPr lang="da-DK" i="1" dirty="0" err="1" smtClean="0"/>
              <a:t>applicant</a:t>
            </a:r>
            <a:r>
              <a:rPr lang="da-DK" i="1" dirty="0" smtClean="0"/>
              <a:t> or pro </a:t>
            </a:r>
            <a:r>
              <a:rPr lang="da-DK" i="1" dirty="0" err="1" smtClean="0"/>
              <a:t>defendant</a:t>
            </a:r>
            <a:r>
              <a:rPr lang="da-DK" i="1" dirty="0" smtClean="0"/>
              <a:t>?</a:t>
            </a:r>
          </a:p>
          <a:p>
            <a:r>
              <a:rPr lang="da-DK" i="1" dirty="0" err="1" smtClean="0"/>
              <a:t>Which</a:t>
            </a:r>
            <a:r>
              <a:rPr lang="da-DK" i="1" dirty="0" smtClean="0"/>
              <a:t> </a:t>
            </a:r>
            <a:r>
              <a:rPr lang="da-DK" i="1" dirty="0" err="1" smtClean="0"/>
              <a:t>judgments</a:t>
            </a:r>
            <a:r>
              <a:rPr lang="da-DK" i="1" dirty="0" smtClean="0"/>
              <a:t> have intervention by </a:t>
            </a:r>
            <a:r>
              <a:rPr lang="da-DK" i="1" dirty="0" err="1" smtClean="0"/>
              <a:t>amicus</a:t>
            </a:r>
            <a:r>
              <a:rPr lang="da-DK" i="1" dirty="0" smtClean="0"/>
              <a:t> </a:t>
            </a:r>
            <a:r>
              <a:rPr lang="da-DK" i="1" dirty="0" err="1" smtClean="0"/>
              <a:t>curiae</a:t>
            </a:r>
            <a:r>
              <a:rPr lang="da-DK" i="1" dirty="0"/>
              <a:t>?</a:t>
            </a:r>
            <a:endParaRPr lang="da-DK" i="1" dirty="0" smtClean="0"/>
          </a:p>
          <a:p>
            <a:r>
              <a:rPr lang="da-DK" i="1" dirty="0" err="1" smtClean="0"/>
              <a:t>What</a:t>
            </a:r>
            <a:r>
              <a:rPr lang="da-DK" i="1" dirty="0" smtClean="0"/>
              <a:t> is the </a:t>
            </a:r>
            <a:r>
              <a:rPr lang="da-DK" i="1" dirty="0" err="1" smtClean="0"/>
              <a:t>voice</a:t>
            </a:r>
            <a:r>
              <a:rPr lang="da-DK" i="1" dirty="0" smtClean="0"/>
              <a:t> of the parties </a:t>
            </a:r>
            <a:r>
              <a:rPr lang="da-DK" i="1" dirty="0" err="1" smtClean="0"/>
              <a:t>saying</a:t>
            </a:r>
            <a:r>
              <a:rPr lang="da-DK" i="1" dirty="0" smtClean="0"/>
              <a:t>? (</a:t>
            </a:r>
            <a:r>
              <a:rPr lang="da-DK" i="1" dirty="0" err="1" smtClean="0"/>
              <a:t>especially</a:t>
            </a:r>
            <a:r>
              <a:rPr lang="da-DK" i="1" dirty="0" smtClean="0"/>
              <a:t> in </a:t>
            </a:r>
            <a:r>
              <a:rPr lang="da-DK" i="1" dirty="0" err="1" smtClean="0"/>
              <a:t>criminal</a:t>
            </a:r>
            <a:r>
              <a:rPr lang="da-DK" i="1" dirty="0" smtClean="0"/>
              <a:t> </a:t>
            </a:r>
            <a:r>
              <a:rPr lang="da-DK" i="1" dirty="0" err="1" smtClean="0"/>
              <a:t>law</a:t>
            </a:r>
            <a:r>
              <a:rPr lang="da-DK" i="1" dirty="0" smtClean="0"/>
              <a:t> I </a:t>
            </a:r>
            <a:r>
              <a:rPr lang="da-DK" i="1" dirty="0" err="1" smtClean="0"/>
              <a:t>believe</a:t>
            </a:r>
            <a:r>
              <a:rPr lang="da-DK" i="1" dirty="0" smtClean="0"/>
              <a:t>)</a:t>
            </a:r>
          </a:p>
          <a:p>
            <a:r>
              <a:rPr lang="da-DK" i="1" dirty="0" smtClean="0"/>
              <a:t>Is </a:t>
            </a:r>
            <a:r>
              <a:rPr lang="da-DK" i="1" dirty="0" err="1" smtClean="0"/>
              <a:t>judgment</a:t>
            </a:r>
            <a:r>
              <a:rPr lang="da-DK" i="1" dirty="0" smtClean="0"/>
              <a:t> X </a:t>
            </a:r>
            <a:r>
              <a:rPr lang="da-DK" i="1" dirty="0" err="1" smtClean="0"/>
              <a:t>about</a:t>
            </a:r>
            <a:r>
              <a:rPr lang="da-DK" i="1" dirty="0" smtClean="0"/>
              <a:t> the Y </a:t>
            </a:r>
            <a:r>
              <a:rPr lang="da-DK" i="1" dirty="0" err="1" smtClean="0"/>
              <a:t>doctrinal</a:t>
            </a:r>
            <a:r>
              <a:rPr lang="da-DK" i="1" dirty="0" smtClean="0"/>
              <a:t> </a:t>
            </a:r>
            <a:r>
              <a:rPr lang="da-DK" i="1" dirty="0" err="1" smtClean="0"/>
              <a:t>concept</a:t>
            </a:r>
            <a:r>
              <a:rPr lang="da-DK" i="1" dirty="0" smtClean="0"/>
              <a:t>? </a:t>
            </a:r>
            <a:r>
              <a:rPr lang="da-DK" dirty="0" smtClean="0"/>
              <a:t>(</a:t>
            </a:r>
            <a:r>
              <a:rPr lang="da-DK" dirty="0" err="1" smtClean="0"/>
              <a:t>search</a:t>
            </a:r>
            <a:r>
              <a:rPr lang="da-DK" dirty="0" smtClean="0"/>
              <a:t> </a:t>
            </a:r>
            <a:r>
              <a:rPr lang="da-DK" dirty="0" err="1" smtClean="0"/>
              <a:t>migth</a:t>
            </a:r>
            <a:r>
              <a:rPr lang="da-DK" dirty="0" smtClean="0"/>
              <a:t> </a:t>
            </a:r>
            <a:r>
              <a:rPr lang="da-DK" dirty="0" err="1" smtClean="0"/>
              <a:t>help</a:t>
            </a:r>
            <a:r>
              <a:rPr lang="da-DK" dirty="0" smtClean="0"/>
              <a:t> </a:t>
            </a:r>
            <a:r>
              <a:rPr lang="da-DK" dirty="0" err="1" smtClean="0"/>
              <a:t>though</a:t>
            </a:r>
            <a:r>
              <a:rPr lang="da-DK" dirty="0" smtClean="0"/>
              <a:t>)</a:t>
            </a:r>
          </a:p>
          <a:p>
            <a:r>
              <a:rPr lang="da-DK" i="1" dirty="0" smtClean="0"/>
              <a:t>Has the Court (ECHR) </a:t>
            </a:r>
            <a:r>
              <a:rPr lang="da-DK" i="1" dirty="0" err="1" smtClean="0"/>
              <a:t>awarded</a:t>
            </a:r>
            <a:r>
              <a:rPr lang="da-DK" i="1" dirty="0" smtClean="0"/>
              <a:t> ”margin of </a:t>
            </a:r>
            <a:r>
              <a:rPr lang="da-DK" i="1" dirty="0" err="1" smtClean="0"/>
              <a:t>appreciation</a:t>
            </a:r>
            <a:r>
              <a:rPr lang="da-DK" i="1" dirty="0" smtClean="0"/>
              <a:t>”?</a:t>
            </a:r>
          </a:p>
          <a:p>
            <a:r>
              <a:rPr lang="da-DK" i="1" dirty="0" smtClean="0"/>
              <a:t>And </a:t>
            </a:r>
            <a:r>
              <a:rPr lang="da-DK" i="1" dirty="0" err="1" smtClean="0"/>
              <a:t>much</a:t>
            </a:r>
            <a:r>
              <a:rPr lang="da-DK" i="1" dirty="0" smtClean="0"/>
              <a:t> more...</a:t>
            </a:r>
            <a:endParaRPr lang="en-GB" i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87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189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What was not covered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b="1" dirty="0" smtClean="0"/>
              <a:t>Text scaling:</a:t>
            </a:r>
          </a:p>
          <a:p>
            <a:pPr lvl="1"/>
            <a:r>
              <a:rPr lang="en-GB" dirty="0" err="1" smtClean="0"/>
              <a:t>Indentify</a:t>
            </a:r>
            <a:r>
              <a:rPr lang="en-GB" dirty="0" smtClean="0"/>
              <a:t> political positions in texts. Uses </a:t>
            </a:r>
            <a:r>
              <a:rPr lang="en-GB" dirty="0" smtClean="0">
                <a:solidFill>
                  <a:schemeClr val="accent1"/>
                </a:solidFill>
              </a:rPr>
              <a:t>Poisson Item-Response Theory</a:t>
            </a:r>
            <a:r>
              <a:rPr lang="en-GB" dirty="0" smtClean="0"/>
              <a:t> (just quoting!) </a:t>
            </a:r>
          </a:p>
          <a:p>
            <a:pPr lvl="1"/>
            <a:r>
              <a:rPr lang="en-GB" dirty="0" smtClean="0"/>
              <a:t>See, </a:t>
            </a:r>
            <a:r>
              <a:rPr lang="en-GB" dirty="0" err="1" smtClean="0"/>
              <a:t>i.a</a:t>
            </a:r>
            <a:r>
              <a:rPr lang="en-GB" dirty="0" smtClean="0"/>
              <a:t>.:</a:t>
            </a:r>
          </a:p>
          <a:p>
            <a:pPr lvl="2"/>
            <a:r>
              <a:rPr lang="en-US" dirty="0" err="1"/>
              <a:t>Slapin</a:t>
            </a:r>
            <a:r>
              <a:rPr lang="en-US" dirty="0"/>
              <a:t>, Jonathan, and Sven-Oliver </a:t>
            </a:r>
            <a:r>
              <a:rPr lang="en-US" dirty="0" err="1"/>
              <a:t>Proksch</a:t>
            </a:r>
            <a:r>
              <a:rPr lang="en-US" dirty="0"/>
              <a:t>. 2008. A scaling model for estimating time-series party positions from </a:t>
            </a:r>
            <a:r>
              <a:rPr lang="en-US" dirty="0" smtClean="0"/>
              <a:t>texts. American </a:t>
            </a:r>
            <a:r>
              <a:rPr lang="en-US" dirty="0"/>
              <a:t>Journal of Political Science 52(3):705–22.</a:t>
            </a:r>
            <a:endParaRPr lang="en-US" dirty="0" smtClean="0"/>
          </a:p>
          <a:p>
            <a:pPr lvl="2"/>
            <a:r>
              <a:rPr lang="en-US" dirty="0" smtClean="0"/>
              <a:t>Grimmer &amp; Stewart, Text </a:t>
            </a:r>
            <a:r>
              <a:rPr lang="en-US" dirty="0"/>
              <a:t>as Data: The Promise and Pitfalls of Automatic Content Analysis Methods for Political </a:t>
            </a:r>
            <a:r>
              <a:rPr lang="en-US" dirty="0" smtClean="0"/>
              <a:t>Texts, </a:t>
            </a:r>
            <a:r>
              <a:rPr lang="en-US" i="1" dirty="0" smtClean="0"/>
              <a:t>Political Analysis</a:t>
            </a:r>
            <a:r>
              <a:rPr lang="en-US" dirty="0" smtClean="0"/>
              <a:t> (2013)</a:t>
            </a:r>
          </a:p>
          <a:p>
            <a:pPr lvl="1"/>
            <a:r>
              <a:rPr lang="en-US" b="1" dirty="0" smtClean="0"/>
              <a:t>Software:</a:t>
            </a:r>
            <a:r>
              <a:rPr lang="en-US" dirty="0" smtClean="0"/>
              <a:t> </a:t>
            </a:r>
            <a:r>
              <a:rPr lang="en-US" dirty="0" err="1" smtClean="0">
                <a:solidFill>
                  <a:schemeClr val="accent1"/>
                </a:solidFill>
              </a:rPr>
              <a:t>wordfish</a:t>
            </a:r>
            <a:r>
              <a:rPr lang="en-US" dirty="0" smtClean="0"/>
              <a:t> (R)</a:t>
            </a:r>
            <a:endParaRPr lang="en-GB" dirty="0" smtClean="0"/>
          </a:p>
          <a:p>
            <a:r>
              <a:rPr lang="en-GB" b="1" dirty="0" smtClean="0"/>
              <a:t>Sentiment analysis:</a:t>
            </a:r>
          </a:p>
          <a:p>
            <a:pPr lvl="1"/>
            <a:r>
              <a:rPr lang="en-GB" dirty="0" smtClean="0"/>
              <a:t>Analyse the emotional tone in the text and use it for testing </a:t>
            </a:r>
            <a:r>
              <a:rPr lang="en-GB" dirty="0"/>
              <a:t>various </a:t>
            </a:r>
            <a:r>
              <a:rPr lang="en-GB" dirty="0" smtClean="0"/>
              <a:t>assumptions.</a:t>
            </a:r>
          </a:p>
          <a:p>
            <a:pPr lvl="1"/>
            <a:r>
              <a:rPr lang="en-GB" dirty="0" smtClean="0"/>
              <a:t>Usually works with a dictionary of terms that are </a:t>
            </a:r>
            <a:r>
              <a:rPr lang="en-GB" dirty="0" err="1" smtClean="0"/>
              <a:t>preclassified</a:t>
            </a:r>
            <a:r>
              <a:rPr lang="en-GB" dirty="0" smtClean="0"/>
              <a:t> as positive or negative and with a score. At the end the scores are aggregated</a:t>
            </a:r>
          </a:p>
          <a:p>
            <a:pPr lvl="1"/>
            <a:r>
              <a:rPr lang="en-US" b="1" dirty="0" smtClean="0"/>
              <a:t>Software:</a:t>
            </a:r>
            <a:r>
              <a:rPr lang="en-US" dirty="0" smtClean="0"/>
              <a:t> LIWC </a:t>
            </a:r>
            <a:r>
              <a:rPr lang="en-US" dirty="0"/>
              <a:t>(</a:t>
            </a:r>
            <a:r>
              <a:rPr lang="en-US" dirty="0">
                <a:hlinkClick r:id="rId3"/>
              </a:rPr>
              <a:t>http</a:t>
            </a:r>
            <a:r>
              <a:rPr lang="en-US" dirty="0" smtClean="0">
                <a:hlinkClick r:id="rId3"/>
              </a:rPr>
              <a:t>://liwc.net</a:t>
            </a:r>
            <a:r>
              <a:rPr lang="en-US" dirty="0" smtClean="0"/>
              <a:t>) </a:t>
            </a:r>
            <a:r>
              <a:rPr lang="en-US" dirty="0"/>
              <a:t>and many </a:t>
            </a:r>
            <a:r>
              <a:rPr lang="en-US" dirty="0" smtClean="0"/>
              <a:t>others</a:t>
            </a:r>
            <a:endParaRPr lang="en-GB" dirty="0" smtClean="0"/>
          </a:p>
          <a:p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88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1373735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smtClean="0"/>
              <a:t>References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7649" y="1635125"/>
            <a:ext cx="7967663" cy="4668178"/>
          </a:xfrm>
        </p:spPr>
        <p:txBody>
          <a:bodyPr>
            <a:normAutofit fontScale="92500" lnSpcReduction="20000"/>
          </a:bodyPr>
          <a:lstStyle/>
          <a:p>
            <a:r>
              <a:rPr lang="da-DK" b="1" dirty="0" smtClean="0"/>
              <a:t>Corpus </a:t>
            </a:r>
            <a:r>
              <a:rPr lang="da-DK" b="1" dirty="0" err="1" smtClean="0"/>
              <a:t>linguistics</a:t>
            </a:r>
            <a:r>
              <a:rPr lang="da-DK" b="1" dirty="0" smtClean="0"/>
              <a:t> and Natural Language Processing</a:t>
            </a:r>
          </a:p>
          <a:p>
            <a:pPr lvl="1"/>
            <a:r>
              <a:rPr lang="en-US" dirty="0"/>
              <a:t>Chris Manning and </a:t>
            </a:r>
            <a:r>
              <a:rPr lang="en-US" dirty="0" err="1"/>
              <a:t>Hinrich</a:t>
            </a:r>
            <a:r>
              <a:rPr lang="en-US" dirty="0"/>
              <a:t> </a:t>
            </a:r>
            <a:r>
              <a:rPr lang="en-US" dirty="0" err="1"/>
              <a:t>Schütze</a:t>
            </a:r>
            <a:r>
              <a:rPr lang="en-US" dirty="0"/>
              <a:t>, </a:t>
            </a:r>
            <a:r>
              <a:rPr lang="en-US" i="1" dirty="0"/>
              <a:t>Foundations of Statistical Natural Language Processing</a:t>
            </a:r>
            <a:r>
              <a:rPr lang="en-US" dirty="0"/>
              <a:t>, MIT Press. Cambridge, MA: May 1999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Julia </a:t>
            </a:r>
            <a:r>
              <a:rPr lang="en-US" dirty="0" err="1" smtClean="0"/>
              <a:t>Silge</a:t>
            </a:r>
            <a:r>
              <a:rPr lang="en-US" dirty="0" smtClean="0"/>
              <a:t> and David Robinson, </a:t>
            </a:r>
            <a:r>
              <a:rPr lang="en-US" i="1" dirty="0" smtClean="0"/>
              <a:t>Tidy Text Mining with R</a:t>
            </a:r>
            <a:r>
              <a:rPr lang="en-US" dirty="0"/>
              <a:t>, </a:t>
            </a:r>
            <a:r>
              <a:rPr lang="en-US" dirty="0">
                <a:hlinkClick r:id="rId3"/>
              </a:rPr>
              <a:t>http://tidytextmining.com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pPr lvl="1"/>
            <a:r>
              <a:rPr lang="nl-NL" dirty="0" smtClean="0"/>
              <a:t>Steven Bird, Ewan Klein, and Edward Loper, </a:t>
            </a:r>
            <a:r>
              <a:rPr lang="en-US" i="1" dirty="0"/>
              <a:t>Natural Language Processing with Python</a:t>
            </a:r>
            <a:r>
              <a:rPr lang="en-US" dirty="0"/>
              <a:t> (</a:t>
            </a:r>
            <a:r>
              <a:rPr lang="en-US" dirty="0">
                <a:hlinkClick r:id="rId4"/>
              </a:rPr>
              <a:t>http://www.nltk.org/book</a:t>
            </a:r>
            <a:r>
              <a:rPr lang="en-US" dirty="0" smtClean="0">
                <a:hlinkClick r:id="rId4"/>
              </a:rPr>
              <a:t>/</a:t>
            </a:r>
            <a:r>
              <a:rPr lang="en-US" dirty="0" smtClean="0"/>
              <a:t>) or </a:t>
            </a:r>
            <a:r>
              <a:rPr lang="en-US" dirty="0" smtClean="0">
                <a:hlinkClick r:id="rId5"/>
              </a:rPr>
              <a:t>Amazon</a:t>
            </a:r>
            <a:endParaRPr lang="en-US" dirty="0"/>
          </a:p>
          <a:p>
            <a:r>
              <a:rPr lang="en-US" b="1" dirty="0" smtClean="0"/>
              <a:t>Topic modeling</a:t>
            </a:r>
          </a:p>
          <a:p>
            <a:pPr lvl="1"/>
            <a:r>
              <a:rPr lang="en-US" dirty="0">
                <a:hlinkClick r:id="rId6"/>
              </a:rPr>
              <a:t>Getting Started with Topic Modeling and </a:t>
            </a:r>
            <a:r>
              <a:rPr lang="en-US" dirty="0" smtClean="0">
                <a:hlinkClick r:id="rId6"/>
              </a:rPr>
              <a:t>MALLET</a:t>
            </a:r>
            <a:endParaRPr lang="en-US" dirty="0" smtClean="0"/>
          </a:p>
          <a:p>
            <a:pPr lvl="1"/>
            <a:r>
              <a:rPr lang="en-US" dirty="0"/>
              <a:t>Roberts, Stewart, Tingley, and Airoldi. </a:t>
            </a:r>
            <a:r>
              <a:rPr lang="en-US" dirty="0">
                <a:hlinkClick r:id="rId7"/>
              </a:rPr>
              <a:t>"The Structural Topic Model and Applied Social Science."</a:t>
            </a:r>
            <a:r>
              <a:rPr lang="en-US" i="1" dirty="0"/>
              <a:t>Advances in Neural Information Processing Systems Workshop on Topic Models: Computation, Application, and Evaluation</a:t>
            </a:r>
            <a:r>
              <a:rPr lang="en-US" dirty="0"/>
              <a:t>. 2013</a:t>
            </a:r>
            <a:r>
              <a:rPr lang="en-US" dirty="0" smtClean="0"/>
              <a:t>.</a:t>
            </a:r>
          </a:p>
          <a:p>
            <a:pPr lvl="1"/>
            <a:r>
              <a:rPr lang="en-US" dirty="0"/>
              <a:t>Derek Greene, James P. Cross </a:t>
            </a:r>
            <a:r>
              <a:rPr lang="en-US" dirty="0" smtClean="0"/>
              <a:t>, Exploring </a:t>
            </a:r>
            <a:r>
              <a:rPr lang="en-US" dirty="0"/>
              <a:t>the Political Agenda of the European Parliament Using a Dynamic Topic Modeling </a:t>
            </a:r>
            <a:r>
              <a:rPr lang="en-US" dirty="0" smtClean="0"/>
              <a:t>Approach </a:t>
            </a:r>
            <a:r>
              <a:rPr lang="en-US" dirty="0"/>
              <a:t>Political Analysis, 2016.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89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71743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Talk layout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 and how to grab them</a:t>
            </a:r>
          </a:p>
          <a:p>
            <a:pPr lvl="1"/>
            <a:r>
              <a:rPr lang="en-US" dirty="0" smtClean="0"/>
              <a:t>Courts</a:t>
            </a:r>
          </a:p>
          <a:p>
            <a:pPr lvl="1"/>
            <a:r>
              <a:rPr lang="en-US" dirty="0" smtClean="0"/>
              <a:t>Available text formats</a:t>
            </a:r>
          </a:p>
          <a:p>
            <a:pPr lvl="1"/>
            <a:r>
              <a:rPr lang="en-US" dirty="0" smtClean="0"/>
              <a:t>Techniques and tools to collect data</a:t>
            </a:r>
            <a:endParaRPr lang="en-US" dirty="0"/>
          </a:p>
          <a:p>
            <a:r>
              <a:rPr 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Data organization and processing</a:t>
            </a:r>
          </a:p>
          <a:p>
            <a:pPr lvl="1"/>
            <a:r>
              <a:rPr 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Some practices we use to organize our data</a:t>
            </a:r>
          </a:p>
          <a:p>
            <a:pPr lvl="1"/>
            <a:r>
              <a:rPr 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Text extraction and preprocessing of textual data</a:t>
            </a:r>
          </a:p>
          <a:p>
            <a:r>
              <a:rPr 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Text-driven research</a:t>
            </a:r>
          </a:p>
          <a:p>
            <a:pPr lvl="1"/>
            <a:r>
              <a:rPr 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Corpus</a:t>
            </a:r>
            <a:r>
              <a:rPr lang="da-DK" dirty="0">
                <a:solidFill>
                  <a:schemeClr val="tx2">
                    <a:lumMod val="20000"/>
                    <a:lumOff val="80000"/>
                  </a:schemeClr>
                </a:solidFill>
              </a:rPr>
              <a:t>-</a:t>
            </a:r>
            <a:r>
              <a:rPr 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driven research</a:t>
            </a:r>
          </a:p>
          <a:p>
            <a:pPr lvl="1"/>
            <a:r>
              <a:rPr 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Paragraph to paragraph citations</a:t>
            </a:r>
          </a:p>
          <a:p>
            <a:pPr lvl="1"/>
            <a:r>
              <a:rPr 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Topic modeling</a:t>
            </a:r>
          </a:p>
          <a:p>
            <a:r>
              <a:rPr 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Practical examples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14670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smtClean="0"/>
              <a:t>Software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7649" y="1635125"/>
            <a:ext cx="7967663" cy="4668178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da-DK" b="1" dirty="0" smtClean="0"/>
              <a:t>Web </a:t>
            </a:r>
            <a:r>
              <a:rPr lang="da-DK" b="1" dirty="0" err="1" smtClean="0"/>
              <a:t>scraping</a:t>
            </a:r>
            <a:r>
              <a:rPr lang="da-DK" b="1" dirty="0" smtClean="0"/>
              <a:t>:</a:t>
            </a:r>
          </a:p>
          <a:p>
            <a:pPr lvl="1"/>
            <a:r>
              <a:rPr lang="da-DK" dirty="0" err="1" smtClean="0"/>
              <a:t>DownThemAll</a:t>
            </a:r>
            <a:r>
              <a:rPr lang="da-DK" dirty="0" smtClean="0"/>
              <a:t> (</a:t>
            </a:r>
            <a:r>
              <a:rPr lang="da-DK" dirty="0" err="1" smtClean="0"/>
              <a:t>Firefox</a:t>
            </a:r>
            <a:r>
              <a:rPr lang="da-DK" dirty="0" smtClean="0"/>
              <a:t>)</a:t>
            </a:r>
          </a:p>
          <a:p>
            <a:pPr lvl="1"/>
            <a:r>
              <a:rPr lang="da-DK" dirty="0" err="1" smtClean="0"/>
              <a:t>HTTrack</a:t>
            </a:r>
            <a:endParaRPr lang="da-DK" dirty="0" smtClean="0"/>
          </a:p>
          <a:p>
            <a:pPr lvl="1"/>
            <a:r>
              <a:rPr lang="da-DK" dirty="0" err="1" smtClean="0"/>
              <a:t>Scaper</a:t>
            </a:r>
            <a:r>
              <a:rPr lang="da-DK" dirty="0" smtClean="0"/>
              <a:t> (</a:t>
            </a:r>
            <a:r>
              <a:rPr lang="da-DK" dirty="0" err="1" smtClean="0"/>
              <a:t>Chrome</a:t>
            </a:r>
            <a:r>
              <a:rPr lang="da-DK" dirty="0" smtClean="0"/>
              <a:t>)</a:t>
            </a:r>
          </a:p>
          <a:p>
            <a:pPr lvl="1"/>
            <a:r>
              <a:rPr lang="da-DK" dirty="0" err="1" smtClean="0"/>
              <a:t>WebScraper</a:t>
            </a:r>
            <a:r>
              <a:rPr lang="da-DK" dirty="0" smtClean="0"/>
              <a:t> </a:t>
            </a:r>
            <a:r>
              <a:rPr lang="da-DK" dirty="0"/>
              <a:t>(</a:t>
            </a:r>
            <a:r>
              <a:rPr lang="da-DK" dirty="0" err="1"/>
              <a:t>Chrome</a:t>
            </a:r>
            <a:r>
              <a:rPr lang="da-DK" dirty="0"/>
              <a:t>)</a:t>
            </a:r>
            <a:endParaRPr lang="da-DK" dirty="0" smtClean="0"/>
          </a:p>
          <a:p>
            <a:pPr marL="0" indent="0">
              <a:buNone/>
            </a:pPr>
            <a:endParaRPr lang="da-DK" b="1" dirty="0"/>
          </a:p>
          <a:p>
            <a:pPr marL="0" indent="0">
              <a:buNone/>
            </a:pPr>
            <a:r>
              <a:rPr lang="da-DK" b="1" dirty="0" smtClean="0"/>
              <a:t>Corpus-</a:t>
            </a:r>
            <a:r>
              <a:rPr lang="da-DK" b="1" dirty="0" err="1" smtClean="0"/>
              <a:t>based</a:t>
            </a:r>
            <a:r>
              <a:rPr lang="da-DK" b="1" dirty="0" smtClean="0"/>
              <a:t> </a:t>
            </a:r>
            <a:r>
              <a:rPr lang="da-DK" b="1" dirty="0" err="1" smtClean="0"/>
              <a:t>text</a:t>
            </a:r>
            <a:r>
              <a:rPr lang="da-DK" b="1" dirty="0" smtClean="0"/>
              <a:t> </a:t>
            </a:r>
            <a:r>
              <a:rPr lang="da-DK" b="1" dirty="0" err="1" smtClean="0"/>
              <a:t>analysis</a:t>
            </a:r>
            <a:r>
              <a:rPr lang="da-DK" b="1" dirty="0" smtClean="0"/>
              <a:t>:</a:t>
            </a:r>
          </a:p>
          <a:p>
            <a:pPr lvl="1"/>
            <a:r>
              <a:rPr lang="da-DK" dirty="0" err="1" smtClean="0"/>
              <a:t>AntConc</a:t>
            </a:r>
            <a:endParaRPr lang="da-DK" dirty="0" smtClean="0"/>
          </a:p>
          <a:p>
            <a:pPr lvl="1"/>
            <a:r>
              <a:rPr lang="da-DK" dirty="0" err="1" smtClean="0"/>
              <a:t>SketchEngine</a:t>
            </a:r>
            <a:endParaRPr lang="da-DK" dirty="0" smtClean="0"/>
          </a:p>
          <a:p>
            <a:pPr marL="271462" lvl="1" indent="0">
              <a:buNone/>
            </a:pPr>
            <a:endParaRPr lang="da-DK" dirty="0" smtClean="0"/>
          </a:p>
          <a:p>
            <a:pPr marL="7144" indent="0">
              <a:buNone/>
            </a:pPr>
            <a:r>
              <a:rPr lang="da-DK" b="1" dirty="0" err="1" smtClean="0"/>
              <a:t>Topic</a:t>
            </a:r>
            <a:r>
              <a:rPr lang="da-DK" b="1" dirty="0" smtClean="0"/>
              <a:t> </a:t>
            </a:r>
            <a:r>
              <a:rPr lang="da-DK" b="1" dirty="0" err="1" smtClean="0"/>
              <a:t>modeling</a:t>
            </a:r>
            <a:endParaRPr lang="da-DK" b="1" dirty="0" smtClean="0"/>
          </a:p>
          <a:p>
            <a:pPr marL="614362" lvl="1" indent="-342900"/>
            <a:r>
              <a:rPr lang="da-DK" b="1" dirty="0"/>
              <a:t>	</a:t>
            </a:r>
            <a:r>
              <a:rPr lang="da-DK" dirty="0" smtClean="0"/>
              <a:t>MALLET</a:t>
            </a:r>
          </a:p>
          <a:p>
            <a:pPr marL="7144" indent="0">
              <a:buNone/>
            </a:pPr>
            <a:r>
              <a:rPr lang="da-DK" b="1" dirty="0" err="1" smtClean="0"/>
              <a:t>Other</a:t>
            </a:r>
            <a:endParaRPr lang="da-DK" b="1" dirty="0" smtClean="0"/>
          </a:p>
          <a:p>
            <a:pPr marL="614362" lvl="1" indent="-342900"/>
            <a:r>
              <a:rPr lang="da-DK" b="1" dirty="0" smtClean="0"/>
              <a:t>GATE</a:t>
            </a:r>
            <a:r>
              <a:rPr lang="da-DK" dirty="0" smtClean="0"/>
              <a:t>: A </a:t>
            </a:r>
            <a:r>
              <a:rPr lang="da-DK" dirty="0" err="1" smtClean="0"/>
              <a:t>framework</a:t>
            </a:r>
            <a:r>
              <a:rPr lang="da-DK" dirty="0" smtClean="0"/>
              <a:t> to </a:t>
            </a:r>
            <a:r>
              <a:rPr lang="da-DK" dirty="0" err="1" smtClean="0"/>
              <a:t>assist</a:t>
            </a:r>
            <a:r>
              <a:rPr lang="da-DK" dirty="0" smtClean="0"/>
              <a:t> Natural Language </a:t>
            </a:r>
            <a:r>
              <a:rPr lang="da-DK" dirty="0"/>
              <a:t>Processing </a:t>
            </a:r>
            <a:r>
              <a:rPr lang="da-DK" dirty="0" err="1"/>
              <a:t>tasks</a:t>
            </a:r>
            <a:r>
              <a:rPr lang="da-DK" dirty="0"/>
              <a:t> </a:t>
            </a:r>
            <a:r>
              <a:rPr lang="da-DK" dirty="0">
                <a:hlinkClick r:id="rId3"/>
              </a:rPr>
              <a:t>https://gate.ac.uk</a:t>
            </a:r>
            <a:r>
              <a:rPr lang="da-DK" dirty="0" smtClean="0">
                <a:hlinkClick r:id="rId3"/>
              </a:rPr>
              <a:t>/</a:t>
            </a:r>
            <a:r>
              <a:rPr lang="da-DK" dirty="0" smtClean="0"/>
              <a:t> </a:t>
            </a:r>
          </a:p>
          <a:p>
            <a:pPr marL="614362" lvl="1" indent="-342900"/>
            <a:r>
              <a:rPr lang="da-DK" b="1" dirty="0" smtClean="0"/>
              <a:t>Stanford NLP</a:t>
            </a:r>
          </a:p>
          <a:p>
            <a:pPr marL="614362" lvl="1" indent="-342900"/>
            <a:r>
              <a:rPr lang="da-DK" b="1" dirty="0" err="1" smtClean="0"/>
              <a:t>Rstudio</a:t>
            </a:r>
            <a:r>
              <a:rPr lang="da-DK" b="1" dirty="0" smtClean="0"/>
              <a:t>: </a:t>
            </a:r>
            <a:r>
              <a:rPr lang="da-DK" dirty="0" smtClean="0"/>
              <a:t>Integrated </a:t>
            </a:r>
            <a:r>
              <a:rPr lang="da-DK" dirty="0" err="1" smtClean="0"/>
              <a:t>environment</a:t>
            </a:r>
            <a:r>
              <a:rPr lang="da-DK" dirty="0" smtClean="0"/>
              <a:t> to </a:t>
            </a:r>
            <a:r>
              <a:rPr lang="da-DK" dirty="0" err="1" smtClean="0"/>
              <a:t>write</a:t>
            </a:r>
            <a:r>
              <a:rPr lang="da-DK" dirty="0" smtClean="0"/>
              <a:t> R </a:t>
            </a:r>
            <a:r>
              <a:rPr lang="da-DK" dirty="0" err="1" smtClean="0"/>
              <a:t>code</a:t>
            </a:r>
            <a:endParaRPr lang="da-DK" dirty="0" smtClean="0"/>
          </a:p>
          <a:p>
            <a:pPr marL="614362" lvl="1" indent="-342900"/>
            <a:endParaRPr lang="da-DK" b="1" dirty="0"/>
          </a:p>
          <a:p>
            <a:pPr marL="614362" lvl="1" indent="-342900"/>
            <a:endParaRPr lang="da-DK" b="1" dirty="0" smtClean="0"/>
          </a:p>
          <a:p>
            <a:pPr lvl="1"/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90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59476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Talk layout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/>
                </a:solidFill>
              </a:rPr>
              <a:t>Data and how to grab them</a:t>
            </a:r>
          </a:p>
          <a:p>
            <a:pPr lvl="1"/>
            <a:r>
              <a:rPr lang="en-US" dirty="0" smtClean="0">
                <a:solidFill>
                  <a:schemeClr val="bg2"/>
                </a:solidFill>
              </a:rPr>
              <a:t>Courts</a:t>
            </a:r>
          </a:p>
          <a:p>
            <a:pPr lvl="1"/>
            <a:r>
              <a:rPr lang="en-US" dirty="0" smtClean="0">
                <a:solidFill>
                  <a:schemeClr val="bg2"/>
                </a:solidFill>
              </a:rPr>
              <a:t>Available text formats</a:t>
            </a:r>
          </a:p>
          <a:p>
            <a:pPr lvl="1"/>
            <a:r>
              <a:rPr lang="en-US" dirty="0" smtClean="0">
                <a:solidFill>
                  <a:schemeClr val="bg2"/>
                </a:solidFill>
              </a:rPr>
              <a:t>Techniques and tools to collect data</a:t>
            </a:r>
            <a:endParaRPr lang="en-US" dirty="0">
              <a:solidFill>
                <a:schemeClr val="bg2"/>
              </a:solidFill>
            </a:endParaRPr>
          </a:p>
          <a:p>
            <a:r>
              <a:rPr 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Data organization and processing</a:t>
            </a:r>
          </a:p>
          <a:p>
            <a:pPr lvl="1"/>
            <a:r>
              <a:rPr 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Some practices we use to organize our data</a:t>
            </a:r>
          </a:p>
          <a:p>
            <a:pPr lvl="1"/>
            <a:r>
              <a:rPr 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Text extraction and preprocessing of textual data</a:t>
            </a:r>
          </a:p>
          <a:p>
            <a:r>
              <a:rPr 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Text-driven research</a:t>
            </a:r>
          </a:p>
          <a:p>
            <a:pPr lvl="1"/>
            <a:r>
              <a:rPr 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Corpus</a:t>
            </a:r>
            <a:r>
              <a:rPr lang="da-DK" dirty="0">
                <a:solidFill>
                  <a:schemeClr val="tx2">
                    <a:lumMod val="20000"/>
                    <a:lumOff val="80000"/>
                  </a:schemeClr>
                </a:solidFill>
              </a:rPr>
              <a:t>-</a:t>
            </a:r>
            <a:r>
              <a:rPr 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driven research</a:t>
            </a:r>
          </a:p>
          <a:p>
            <a:pPr lvl="1"/>
            <a:r>
              <a:rPr 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Topic modeling</a:t>
            </a:r>
          </a:p>
          <a:p>
            <a:pPr lvl="1"/>
            <a:r>
              <a:rPr 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Text network</a:t>
            </a:r>
          </a:p>
          <a:p>
            <a:r>
              <a:rPr lang="en-US" dirty="0" smtClean="0"/>
              <a:t>Practical examples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48263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 smtClean="0"/>
              <a:t>Example</a:t>
            </a:r>
            <a:r>
              <a:rPr lang="da-DK" dirty="0" smtClean="0"/>
              <a:t> 1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 smtClean="0"/>
              <a:t>Download a list of </a:t>
            </a:r>
            <a:r>
              <a:rPr lang="da-DK" dirty="0" err="1" smtClean="0"/>
              <a:t>URLs</a:t>
            </a:r>
            <a:r>
              <a:rPr lang="da-DK" dirty="0" smtClean="0"/>
              <a:t> with </a:t>
            </a:r>
            <a:r>
              <a:rPr lang="da-DK" dirty="0" err="1" smtClean="0">
                <a:solidFill>
                  <a:schemeClr val="accent1"/>
                </a:solidFill>
              </a:rPr>
              <a:t>DownThemAll</a:t>
            </a:r>
            <a:endParaRPr lang="en-GB" dirty="0">
              <a:solidFill>
                <a:schemeClr val="accent1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92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18821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 smtClean="0"/>
              <a:t>Example</a:t>
            </a:r>
            <a:r>
              <a:rPr lang="da-DK" dirty="0" smtClean="0"/>
              <a:t> 2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 err="1" smtClean="0"/>
              <a:t>Use</a:t>
            </a:r>
            <a:r>
              <a:rPr lang="da-DK" dirty="0" smtClean="0"/>
              <a:t> </a:t>
            </a:r>
            <a:r>
              <a:rPr lang="da-DK" dirty="0" err="1" smtClean="0">
                <a:solidFill>
                  <a:schemeClr val="accent1"/>
                </a:solidFill>
              </a:rPr>
              <a:t>AntConc</a:t>
            </a:r>
            <a:r>
              <a:rPr lang="da-DK" dirty="0" smtClean="0"/>
              <a:t> to run </a:t>
            </a:r>
            <a:r>
              <a:rPr lang="da-DK" dirty="0" err="1" smtClean="0"/>
              <a:t>concordances</a:t>
            </a:r>
            <a:r>
              <a:rPr lang="da-DK" dirty="0" smtClean="0"/>
              <a:t>, </a:t>
            </a:r>
            <a:r>
              <a:rPr lang="da-DK" dirty="0" err="1" smtClean="0"/>
              <a:t>collocations</a:t>
            </a:r>
            <a:r>
              <a:rPr lang="da-DK" dirty="0" smtClean="0"/>
              <a:t>, etc.</a:t>
            </a:r>
          </a:p>
          <a:p>
            <a:r>
              <a:rPr lang="da-DK" dirty="0" err="1" smtClean="0"/>
              <a:t>Use</a:t>
            </a:r>
            <a:r>
              <a:rPr lang="da-DK" dirty="0" smtClean="0"/>
              <a:t> </a:t>
            </a:r>
            <a:r>
              <a:rPr lang="da-DK" dirty="0" err="1" smtClean="0">
                <a:solidFill>
                  <a:schemeClr val="accent1"/>
                </a:solidFill>
              </a:rPr>
              <a:t>SketchEngine</a:t>
            </a:r>
            <a:r>
              <a:rPr lang="da-DK" dirty="0" smtClean="0"/>
              <a:t> with the </a:t>
            </a:r>
            <a:r>
              <a:rPr lang="da-DK" dirty="0" err="1" smtClean="0"/>
              <a:t>taxes</a:t>
            </a:r>
            <a:r>
              <a:rPr lang="da-DK" dirty="0" smtClean="0"/>
              <a:t> </a:t>
            </a:r>
            <a:r>
              <a:rPr lang="da-DK" dirty="0" err="1" smtClean="0"/>
              <a:t>example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93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24575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 smtClean="0"/>
              <a:t>Example</a:t>
            </a:r>
            <a:r>
              <a:rPr lang="da-DK" dirty="0" smtClean="0"/>
              <a:t> 3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 err="1" smtClean="0"/>
              <a:t>Walk</a:t>
            </a:r>
            <a:r>
              <a:rPr lang="da-DK" dirty="0" smtClean="0"/>
              <a:t> </a:t>
            </a:r>
            <a:r>
              <a:rPr lang="da-DK" dirty="0" err="1" smtClean="0"/>
              <a:t>through</a:t>
            </a:r>
            <a:r>
              <a:rPr lang="da-DK" dirty="0" smtClean="0"/>
              <a:t> the </a:t>
            </a:r>
            <a:r>
              <a:rPr lang="da-DK" dirty="0" err="1" smtClean="0">
                <a:solidFill>
                  <a:schemeClr val="accent1"/>
                </a:solidFill>
              </a:rPr>
              <a:t>Structural</a:t>
            </a:r>
            <a:r>
              <a:rPr lang="da-DK" dirty="0" smtClean="0">
                <a:solidFill>
                  <a:schemeClr val="accent1"/>
                </a:solidFill>
              </a:rPr>
              <a:t> </a:t>
            </a:r>
            <a:r>
              <a:rPr lang="da-DK" dirty="0" err="1" smtClean="0">
                <a:solidFill>
                  <a:schemeClr val="accent1"/>
                </a:solidFill>
              </a:rPr>
              <a:t>Topic</a:t>
            </a:r>
            <a:r>
              <a:rPr lang="da-DK" dirty="0" smtClean="0">
                <a:solidFill>
                  <a:schemeClr val="accent1"/>
                </a:solidFill>
              </a:rPr>
              <a:t> Model </a:t>
            </a:r>
            <a:r>
              <a:rPr lang="da-DK" dirty="0" err="1" smtClean="0"/>
              <a:t>example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94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86040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rugerdefineret design">
  <a:themeElements>
    <a:clrScheme name="KU 2016">
      <a:dk1>
        <a:sysClr val="windowText" lastClr="000000"/>
      </a:dk1>
      <a:lt1>
        <a:sysClr val="window" lastClr="FFFFFF"/>
      </a:lt1>
      <a:dk2>
        <a:srgbClr val="6E6E6E"/>
      </a:dk2>
      <a:lt2>
        <a:srgbClr val="E7E6E6"/>
      </a:lt2>
      <a:accent1>
        <a:srgbClr val="A31D20"/>
      </a:accent1>
      <a:accent2>
        <a:srgbClr val="7B7B7B"/>
      </a:accent2>
      <a:accent3>
        <a:srgbClr val="D49F3A"/>
      </a:accent3>
      <a:accent4>
        <a:srgbClr val="42759B"/>
      </a:accent4>
      <a:accent5>
        <a:srgbClr val="79ADB1"/>
      </a:accent5>
      <a:accent6>
        <a:srgbClr val="779921"/>
      </a:accent6>
      <a:hlink>
        <a:srgbClr val="A31D20"/>
      </a:hlink>
      <a:folHlink>
        <a:srgbClr val="000000"/>
      </a:folHlink>
    </a:clrScheme>
    <a:fontScheme name="KU2016">
      <a:majorFont>
        <a:latin typeface="Microsoft New Tai Lue"/>
        <a:ea typeface=""/>
        <a:cs typeface=""/>
      </a:majorFont>
      <a:minorFont>
        <a:latin typeface="Microsoft New Tai Lue"/>
        <a:ea typeface=""/>
        <a:cs typeface="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4_3_ENG_small.potx" id="{7372F832-0FEC-4AE6-91CC-93C5EF5800A9}" vid="{D093ABB3-BDDF-4E0E-96BC-BAAD417507A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-tema">
  <a:themeElements>
    <a:clrScheme name="Kont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ont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0</TotalTime>
  <Words>5729</Words>
  <Application>Microsoft Office PowerPoint</Application>
  <PresentationFormat>On-screen Show (4:3)</PresentationFormat>
  <Paragraphs>1160</Paragraphs>
  <Slides>94</Slides>
  <Notes>94</Notes>
  <HiddenSlides>2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94</vt:i4>
      </vt:variant>
    </vt:vector>
  </HeadingPairs>
  <TitlesOfParts>
    <vt:vector size="104" baseType="lpstr">
      <vt:lpstr>Alegreya</vt:lpstr>
      <vt:lpstr>Arial</vt:lpstr>
      <vt:lpstr>Calibri</vt:lpstr>
      <vt:lpstr>Cambria Math</vt:lpstr>
      <vt:lpstr>Consolas</vt:lpstr>
      <vt:lpstr>Lucida Sans</vt:lpstr>
      <vt:lpstr>Microsoft New Tai Lue</vt:lpstr>
      <vt:lpstr>Times New Roman</vt:lpstr>
      <vt:lpstr>Wingdings</vt:lpstr>
      <vt:lpstr>Brugerdefineret design</vt:lpstr>
      <vt:lpstr>PowerPoint Presentation</vt:lpstr>
      <vt:lpstr>Materials</vt:lpstr>
      <vt:lpstr>About me</vt:lpstr>
      <vt:lpstr>iCourts</vt:lpstr>
      <vt:lpstr>The iCourts database of international courts</vt:lpstr>
      <vt:lpstr>PowerPoint Presentation</vt:lpstr>
      <vt:lpstr>PowerPoint Presentation</vt:lpstr>
      <vt:lpstr>Talk layout</vt:lpstr>
      <vt:lpstr>Talk layout</vt:lpstr>
      <vt:lpstr>Legal textual data</vt:lpstr>
      <vt:lpstr>The databases of various international courts</vt:lpstr>
      <vt:lpstr>The databases of various international courts</vt:lpstr>
      <vt:lpstr>The databases of various international courts</vt:lpstr>
      <vt:lpstr>The databases of various international courts</vt:lpstr>
      <vt:lpstr>Collecting data – The anatomy of EUR-Lex</vt:lpstr>
      <vt:lpstr>Disecting the address part</vt:lpstr>
      <vt:lpstr>CELEX numbers</vt:lpstr>
      <vt:lpstr>CELEX and direct access to judgment text</vt:lpstr>
      <vt:lpstr>Strategy to collect our judgments from EUR-Lex</vt:lpstr>
      <vt:lpstr>Querying</vt:lpstr>
      <vt:lpstr>Collect CELEX numbers</vt:lpstr>
      <vt:lpstr>Question</vt:lpstr>
      <vt:lpstr>Download judgments</vt:lpstr>
      <vt:lpstr>Web scraping crash course</vt:lpstr>
      <vt:lpstr>How does what you see actually look like?</vt:lpstr>
      <vt:lpstr>Content selection</vt:lpstr>
      <vt:lpstr>Content selection and scraping demo</vt:lpstr>
      <vt:lpstr>Content selection and scraping demo (2)</vt:lpstr>
      <vt:lpstr>Content selection and scraping demo (3)</vt:lpstr>
      <vt:lpstr>Metadata</vt:lpstr>
      <vt:lpstr>General strategy for all courts/organizations</vt:lpstr>
      <vt:lpstr>Examples of other sites</vt:lpstr>
      <vt:lpstr>Examples of other sites (2)</vt:lpstr>
      <vt:lpstr>Talk layout</vt:lpstr>
      <vt:lpstr>Data organization</vt:lpstr>
      <vt:lpstr>Texts in the dataset</vt:lpstr>
      <vt:lpstr>Texts separately</vt:lpstr>
      <vt:lpstr>File organization</vt:lpstr>
      <vt:lpstr>Question</vt:lpstr>
      <vt:lpstr>Talk layout</vt:lpstr>
      <vt:lpstr>Content extraction</vt:lpstr>
      <vt:lpstr>Scanned files</vt:lpstr>
      <vt:lpstr>Question</vt:lpstr>
      <vt:lpstr>Talk layout</vt:lpstr>
      <vt:lpstr>Text-driven research</vt:lpstr>
      <vt:lpstr>Corpus - driven research</vt:lpstr>
      <vt:lpstr>Concordances</vt:lpstr>
      <vt:lpstr>Concordances - example</vt:lpstr>
      <vt:lpstr>Concordances – example (2)</vt:lpstr>
      <vt:lpstr>Collocations</vt:lpstr>
      <vt:lpstr>Collocations(2)</vt:lpstr>
      <vt:lpstr>Variations</vt:lpstr>
      <vt:lpstr>Example – log likelihood</vt:lpstr>
      <vt:lpstr>Example – MI score</vt:lpstr>
      <vt:lpstr>Word sketches</vt:lpstr>
      <vt:lpstr>Comparative techniques</vt:lpstr>
      <vt:lpstr>Keyness</vt:lpstr>
      <vt:lpstr>SketchDiff</vt:lpstr>
      <vt:lpstr>SketchDiff (2)</vt:lpstr>
      <vt:lpstr>Relative frequencies</vt:lpstr>
      <vt:lpstr>Talk layout</vt:lpstr>
      <vt:lpstr>Topic modeling</vt:lpstr>
      <vt:lpstr>Anatomy of topic models</vt:lpstr>
      <vt:lpstr>Topic modeling – Latent Dirichlet Allocation</vt:lpstr>
      <vt:lpstr>Topic modeling – Latent Dirichlet Allocation (2)</vt:lpstr>
      <vt:lpstr>Example</vt:lpstr>
      <vt:lpstr>Example (contd)</vt:lpstr>
      <vt:lpstr>Number of topics and selection </vt:lpstr>
      <vt:lpstr>A case study: the concept of effectiveness in ECJ and ECHR</vt:lpstr>
      <vt:lpstr>Topic development for the ECJ</vt:lpstr>
      <vt:lpstr>Topic development for the ECJ</vt:lpstr>
      <vt:lpstr>Structural Topic Modeling</vt:lpstr>
      <vt:lpstr>An example</vt:lpstr>
      <vt:lpstr>An example (2)</vt:lpstr>
      <vt:lpstr>Non-negative Matrix factorization</vt:lpstr>
      <vt:lpstr>Non-negative Matrix factorization (2)</vt:lpstr>
      <vt:lpstr>Non-negative Matrix factorization (3)</vt:lpstr>
      <vt:lpstr>TF-IDF</vt:lpstr>
      <vt:lpstr>Talk layout</vt:lpstr>
      <vt:lpstr>Texts as networks</vt:lpstr>
      <vt:lpstr>Texts as networks (2)</vt:lpstr>
      <vt:lpstr>Paragraph to paragraph network, details</vt:lpstr>
      <vt:lpstr>Paragraph to paragraph network, details (2)</vt:lpstr>
      <vt:lpstr>Paragraph to paragraph network, details (3)</vt:lpstr>
      <vt:lpstr>Paragraph to paragraph network, details (4)</vt:lpstr>
      <vt:lpstr>Paragraph to paragraph network, details (5)</vt:lpstr>
      <vt:lpstr>Questions difficult to answer</vt:lpstr>
      <vt:lpstr>What was not covered</vt:lpstr>
      <vt:lpstr>References</vt:lpstr>
      <vt:lpstr>Software</vt:lpstr>
      <vt:lpstr>Talk layout</vt:lpstr>
      <vt:lpstr>Example 1</vt:lpstr>
      <vt:lpstr>Example 2</vt:lpstr>
      <vt:lpstr>Example 3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2017-01-20T12:10:24Z</dcterms:created>
  <dcterms:modified xsi:type="dcterms:W3CDTF">2017-01-24T13:12:35Z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 by:">
    <vt:lpwstr>www.skabelon.dk</vt:lpwstr>
  </property>
</Properties>
</file>